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azJEL9aITi4h/YJSEnF+cRgHz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15D43-4CDE-48F3-828F-C3C878A8A80C}" v="14" dt="2023-12-05T13:00:19.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54"/>
    <p:restoredTop sz="94433"/>
  </p:normalViewPr>
  <p:slideViewPr>
    <p:cSldViewPr snapToGrid="0">
      <p:cViewPr varScale="1">
        <p:scale>
          <a:sx n="77" d="100"/>
          <a:sy n="77" d="100"/>
        </p:scale>
        <p:origin x="2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18736-809B-4989-B964-B242B9E6F2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11C0356-3F2E-4B26-9B5C-29E35162A68D}">
      <dgm:prSet custT="1"/>
      <dgm:spPr/>
      <dgm:t>
        <a:bodyPr/>
        <a:lstStyle/>
        <a:p>
          <a:pPr>
            <a:lnSpc>
              <a:spcPct val="100000"/>
            </a:lnSpc>
          </a:pPr>
          <a:r>
            <a:rPr lang="en-US" sz="1400" b="0" i="0" dirty="0"/>
            <a:t>The </a:t>
          </a:r>
          <a:r>
            <a:rPr lang="en-US" sz="1400" b="0" i="0" dirty="0" err="1"/>
            <a:t>Aflagame</a:t>
          </a:r>
          <a:r>
            <a:rPr lang="en-US" sz="1400" b="0" i="0" dirty="0"/>
            <a:t>  project focuses on the gamification of financial literacy, mainly through the creation of board games that increase life skills and improve the financial </a:t>
          </a:r>
          <a:r>
            <a:rPr lang="en-US" sz="1400" b="0" i="0" dirty="0" err="1"/>
            <a:t>behavio</a:t>
          </a:r>
          <a:r>
            <a:rPr lang="en-GB" sz="1400" b="0" i="0" dirty="0"/>
            <a:t>u</a:t>
          </a:r>
          <a:r>
            <a:rPr lang="en-US" sz="1400" b="0" i="0" dirty="0"/>
            <a:t>r of young people.</a:t>
          </a:r>
          <a:endParaRPr lang="it-IT" sz="1400" b="0" i="0" dirty="0"/>
        </a:p>
        <a:p>
          <a:pPr>
            <a:lnSpc>
              <a:spcPct val="100000"/>
            </a:lnSpc>
          </a:pPr>
          <a:endParaRPr lang="en-US" sz="1400" dirty="0"/>
        </a:p>
      </dgm:t>
    </dgm:pt>
    <dgm:pt modelId="{E5ACCC36-DE4B-4D32-8420-9D90C02F7450}" type="parTrans" cxnId="{34296F28-5A05-45EB-A1B9-7198B6B8B97F}">
      <dgm:prSet/>
      <dgm:spPr/>
      <dgm:t>
        <a:bodyPr/>
        <a:lstStyle/>
        <a:p>
          <a:endParaRPr lang="en-US" sz="1400"/>
        </a:p>
      </dgm:t>
    </dgm:pt>
    <dgm:pt modelId="{BA8BEBFD-C4B1-49C2-AC8D-A788A7793AD9}" type="sibTrans" cxnId="{34296F28-5A05-45EB-A1B9-7198B6B8B97F}">
      <dgm:prSet/>
      <dgm:spPr/>
      <dgm:t>
        <a:bodyPr/>
        <a:lstStyle/>
        <a:p>
          <a:pPr>
            <a:lnSpc>
              <a:spcPct val="100000"/>
            </a:lnSpc>
          </a:pPr>
          <a:endParaRPr lang="en-US" sz="1400"/>
        </a:p>
      </dgm:t>
    </dgm:pt>
    <dgm:pt modelId="{CF03D58F-217B-4E55-B781-9C5800332425}">
      <dgm:prSet custT="1"/>
      <dgm:spPr/>
      <dgm:t>
        <a:bodyPr/>
        <a:lstStyle/>
        <a:p>
          <a:pPr>
            <a:lnSpc>
              <a:spcPct val="100000"/>
            </a:lnSpc>
          </a:pPr>
          <a:r>
            <a:rPr lang="en-US" sz="1400" b="0" i="0" dirty="0"/>
            <a:t>"Games are the highest form of inquiry" Albert Einstein. </a:t>
          </a:r>
          <a:endParaRPr lang="it-IT" sz="1400" b="0" i="0" dirty="0"/>
        </a:p>
        <a:p>
          <a:pPr>
            <a:lnSpc>
              <a:spcPct val="100000"/>
            </a:lnSpc>
          </a:pPr>
          <a:endParaRPr lang="en-US" sz="1400" dirty="0"/>
        </a:p>
      </dgm:t>
    </dgm:pt>
    <dgm:pt modelId="{7786A7BE-DA0A-4FA4-B93C-A7EB74AB664C}" type="parTrans" cxnId="{ADB6258C-3F3F-47FF-B65A-47E1557BB2B2}">
      <dgm:prSet/>
      <dgm:spPr/>
      <dgm:t>
        <a:bodyPr/>
        <a:lstStyle/>
        <a:p>
          <a:endParaRPr lang="en-US" sz="1400"/>
        </a:p>
      </dgm:t>
    </dgm:pt>
    <dgm:pt modelId="{CF2A96E6-50CE-400B-B7E9-8A10EE38EA02}" type="sibTrans" cxnId="{ADB6258C-3F3F-47FF-B65A-47E1557BB2B2}">
      <dgm:prSet/>
      <dgm:spPr/>
      <dgm:t>
        <a:bodyPr/>
        <a:lstStyle/>
        <a:p>
          <a:pPr>
            <a:lnSpc>
              <a:spcPct val="100000"/>
            </a:lnSpc>
          </a:pPr>
          <a:endParaRPr lang="en-US" sz="1400"/>
        </a:p>
      </dgm:t>
    </dgm:pt>
    <dgm:pt modelId="{9D41610C-8E19-4B41-B582-ACE55627E87B}">
      <dgm:prSet custT="1"/>
      <dgm:spPr/>
      <dgm:t>
        <a:bodyPr/>
        <a:lstStyle/>
        <a:p>
          <a:pPr>
            <a:lnSpc>
              <a:spcPct val="100000"/>
            </a:lnSpc>
          </a:pPr>
          <a:r>
            <a:rPr lang="en-US" sz="1400" b="0" i="0" dirty="0"/>
            <a:t>We agree and recognize that games are the most challenging and engaging driving forces of creativity, learning, and development. They are complex, structured and "programmed" forms of play that have educational potential.</a:t>
          </a:r>
          <a:endParaRPr lang="it-IT" sz="1400" b="0" i="0" dirty="0"/>
        </a:p>
        <a:p>
          <a:pPr>
            <a:lnSpc>
              <a:spcPct val="100000"/>
            </a:lnSpc>
          </a:pPr>
          <a:endParaRPr lang="en-US" sz="1400" dirty="0"/>
        </a:p>
      </dgm:t>
    </dgm:pt>
    <dgm:pt modelId="{1C75683A-5F48-4C0C-8389-B38DFFA969EF}" type="parTrans" cxnId="{FF7A05D7-EB7A-49C5-BBD8-C39F45A5232E}">
      <dgm:prSet/>
      <dgm:spPr/>
      <dgm:t>
        <a:bodyPr/>
        <a:lstStyle/>
        <a:p>
          <a:endParaRPr lang="en-US" sz="1400"/>
        </a:p>
      </dgm:t>
    </dgm:pt>
    <dgm:pt modelId="{BC8AC343-B920-4C70-9EE1-7578DDAB4702}" type="sibTrans" cxnId="{FF7A05D7-EB7A-49C5-BBD8-C39F45A5232E}">
      <dgm:prSet/>
      <dgm:spPr/>
      <dgm:t>
        <a:bodyPr/>
        <a:lstStyle/>
        <a:p>
          <a:pPr>
            <a:lnSpc>
              <a:spcPct val="100000"/>
            </a:lnSpc>
          </a:pPr>
          <a:endParaRPr lang="en-US" sz="1400"/>
        </a:p>
      </dgm:t>
    </dgm:pt>
    <dgm:pt modelId="{34E5224B-3118-48DE-95B4-63E7D0EA8A7D}">
      <dgm:prSet custT="1"/>
      <dgm:spPr/>
      <dgm:t>
        <a:bodyPr/>
        <a:lstStyle/>
        <a:p>
          <a:pPr>
            <a:lnSpc>
              <a:spcPct val="100000"/>
            </a:lnSpc>
          </a:pPr>
          <a:r>
            <a:rPr lang="en-US" sz="1400" b="0" i="0" dirty="0"/>
            <a:t>In fact, play is now unanimously considered fundamental for the emotional, cognitive and relational development of children.</a:t>
          </a:r>
          <a:endParaRPr lang="it-IT" sz="1400" b="0" i="0" dirty="0"/>
        </a:p>
        <a:p>
          <a:pPr>
            <a:lnSpc>
              <a:spcPct val="100000"/>
            </a:lnSpc>
          </a:pPr>
          <a:endParaRPr lang="en-US" sz="1400" dirty="0"/>
        </a:p>
      </dgm:t>
    </dgm:pt>
    <dgm:pt modelId="{3DA26A44-4495-497D-B6C5-06EB93FD8E6E}" type="parTrans" cxnId="{99C055C5-4D23-4F16-B7F4-727B622C5139}">
      <dgm:prSet/>
      <dgm:spPr/>
      <dgm:t>
        <a:bodyPr/>
        <a:lstStyle/>
        <a:p>
          <a:endParaRPr lang="en-US" sz="1400"/>
        </a:p>
      </dgm:t>
    </dgm:pt>
    <dgm:pt modelId="{53019869-807B-4316-AFB9-D59F8EACB27D}" type="sibTrans" cxnId="{99C055C5-4D23-4F16-B7F4-727B622C5139}">
      <dgm:prSet/>
      <dgm:spPr/>
      <dgm:t>
        <a:bodyPr/>
        <a:lstStyle/>
        <a:p>
          <a:pPr>
            <a:lnSpc>
              <a:spcPct val="100000"/>
            </a:lnSpc>
          </a:pPr>
          <a:endParaRPr lang="en-US" sz="1400"/>
        </a:p>
      </dgm:t>
    </dgm:pt>
    <dgm:pt modelId="{E1769DD1-8933-452A-9EAA-4ECCCD8BB5F0}">
      <dgm:prSet custT="1"/>
      <dgm:spPr/>
      <dgm:t>
        <a:bodyPr/>
        <a:lstStyle/>
        <a:p>
          <a:pPr>
            <a:lnSpc>
              <a:spcPct val="100000"/>
            </a:lnSpc>
          </a:pPr>
          <a:r>
            <a:rPr lang="en-US" sz="1400" b="0" i="0" dirty="0"/>
            <a:t>Article 31 of the UN Convention on the Rights of the Child also </a:t>
          </a:r>
          <a:r>
            <a:rPr lang="en-US" sz="1400" b="0" i="0" dirty="0" err="1"/>
            <a:t>recognises</a:t>
          </a:r>
          <a:r>
            <a:rPr lang="en-US" sz="1400" b="0" i="0" dirty="0"/>
            <a:t> the right of children not only to rest and leisure, but also to play and recreation.</a:t>
          </a:r>
          <a:endParaRPr lang="it-IT" sz="1400" b="0" i="0" dirty="0"/>
        </a:p>
        <a:p>
          <a:pPr>
            <a:lnSpc>
              <a:spcPct val="100000"/>
            </a:lnSpc>
          </a:pPr>
          <a:endParaRPr lang="en-US" sz="1400" dirty="0"/>
        </a:p>
      </dgm:t>
    </dgm:pt>
    <dgm:pt modelId="{289350F9-AAB4-4F24-8F74-C13787925B19}" type="parTrans" cxnId="{E10B3094-BE0A-4205-9990-FCABDD18B5E3}">
      <dgm:prSet/>
      <dgm:spPr/>
      <dgm:t>
        <a:bodyPr/>
        <a:lstStyle/>
        <a:p>
          <a:endParaRPr lang="en-US" sz="1400"/>
        </a:p>
      </dgm:t>
    </dgm:pt>
    <dgm:pt modelId="{A8386CA6-DC61-4EAD-A251-6E11B6A693BC}" type="sibTrans" cxnId="{E10B3094-BE0A-4205-9990-FCABDD18B5E3}">
      <dgm:prSet/>
      <dgm:spPr/>
      <dgm:t>
        <a:bodyPr/>
        <a:lstStyle/>
        <a:p>
          <a:endParaRPr lang="en-US" sz="1400"/>
        </a:p>
      </dgm:t>
    </dgm:pt>
    <dgm:pt modelId="{71989BAE-1139-4771-9D8E-73196A5DB55A}" type="pres">
      <dgm:prSet presAssocID="{DC118736-809B-4989-B964-B242B9E6F28D}" presName="vert0" presStyleCnt="0">
        <dgm:presLayoutVars>
          <dgm:dir/>
          <dgm:animOne val="branch"/>
          <dgm:animLvl val="lvl"/>
        </dgm:presLayoutVars>
      </dgm:prSet>
      <dgm:spPr/>
    </dgm:pt>
    <dgm:pt modelId="{F6526117-49F1-49F9-92B0-7C8F784B84AC}" type="pres">
      <dgm:prSet presAssocID="{611C0356-3F2E-4B26-9B5C-29E35162A68D}" presName="thickLine" presStyleLbl="alignNode1" presStyleIdx="0" presStyleCnt="5"/>
      <dgm:spPr/>
    </dgm:pt>
    <dgm:pt modelId="{2597BE4F-EFCD-4409-BB8F-60C9FC737C6B}" type="pres">
      <dgm:prSet presAssocID="{611C0356-3F2E-4B26-9B5C-29E35162A68D}" presName="horz1" presStyleCnt="0"/>
      <dgm:spPr/>
    </dgm:pt>
    <dgm:pt modelId="{E4D33447-7F69-4478-81BA-27A395238153}" type="pres">
      <dgm:prSet presAssocID="{611C0356-3F2E-4B26-9B5C-29E35162A68D}" presName="tx1" presStyleLbl="revTx" presStyleIdx="0" presStyleCnt="5"/>
      <dgm:spPr/>
    </dgm:pt>
    <dgm:pt modelId="{A39F468F-9007-43F2-871D-9C9520BBDD33}" type="pres">
      <dgm:prSet presAssocID="{611C0356-3F2E-4B26-9B5C-29E35162A68D}" presName="vert1" presStyleCnt="0"/>
      <dgm:spPr/>
    </dgm:pt>
    <dgm:pt modelId="{5F5B47FE-1B87-47FA-94D9-A454BC824002}" type="pres">
      <dgm:prSet presAssocID="{CF03D58F-217B-4E55-B781-9C5800332425}" presName="thickLine" presStyleLbl="alignNode1" presStyleIdx="1" presStyleCnt="5"/>
      <dgm:spPr/>
    </dgm:pt>
    <dgm:pt modelId="{24C7776B-1BE9-4DFB-BC98-F8CC182FA525}" type="pres">
      <dgm:prSet presAssocID="{CF03D58F-217B-4E55-B781-9C5800332425}" presName="horz1" presStyleCnt="0"/>
      <dgm:spPr/>
    </dgm:pt>
    <dgm:pt modelId="{A0098315-0532-46C2-90DD-E493D426C75B}" type="pres">
      <dgm:prSet presAssocID="{CF03D58F-217B-4E55-B781-9C5800332425}" presName="tx1" presStyleLbl="revTx" presStyleIdx="1" presStyleCnt="5"/>
      <dgm:spPr/>
    </dgm:pt>
    <dgm:pt modelId="{B804F7D9-0218-4DC5-A237-7F3C2EBD247B}" type="pres">
      <dgm:prSet presAssocID="{CF03D58F-217B-4E55-B781-9C5800332425}" presName="vert1" presStyleCnt="0"/>
      <dgm:spPr/>
    </dgm:pt>
    <dgm:pt modelId="{7F07A3AF-0993-4CAF-A6AB-084FA4FC6587}" type="pres">
      <dgm:prSet presAssocID="{9D41610C-8E19-4B41-B582-ACE55627E87B}" presName="thickLine" presStyleLbl="alignNode1" presStyleIdx="2" presStyleCnt="5"/>
      <dgm:spPr/>
    </dgm:pt>
    <dgm:pt modelId="{51C9F6F8-053D-4FE6-AE7A-D8235D8ECA6D}" type="pres">
      <dgm:prSet presAssocID="{9D41610C-8E19-4B41-B582-ACE55627E87B}" presName="horz1" presStyleCnt="0"/>
      <dgm:spPr/>
    </dgm:pt>
    <dgm:pt modelId="{D129552D-D9FC-4651-9D17-6127EB8D4A62}" type="pres">
      <dgm:prSet presAssocID="{9D41610C-8E19-4B41-B582-ACE55627E87B}" presName="tx1" presStyleLbl="revTx" presStyleIdx="2" presStyleCnt="5"/>
      <dgm:spPr/>
    </dgm:pt>
    <dgm:pt modelId="{81A17900-5E2E-43CD-A50B-32D9A5457662}" type="pres">
      <dgm:prSet presAssocID="{9D41610C-8E19-4B41-B582-ACE55627E87B}" presName="vert1" presStyleCnt="0"/>
      <dgm:spPr/>
    </dgm:pt>
    <dgm:pt modelId="{A5EAE9A8-0785-49D6-A6D8-9A6F01FE5F72}" type="pres">
      <dgm:prSet presAssocID="{34E5224B-3118-48DE-95B4-63E7D0EA8A7D}" presName="thickLine" presStyleLbl="alignNode1" presStyleIdx="3" presStyleCnt="5"/>
      <dgm:spPr/>
    </dgm:pt>
    <dgm:pt modelId="{2E43A7FB-BDAF-437E-8C91-F98A2FB1516D}" type="pres">
      <dgm:prSet presAssocID="{34E5224B-3118-48DE-95B4-63E7D0EA8A7D}" presName="horz1" presStyleCnt="0"/>
      <dgm:spPr/>
    </dgm:pt>
    <dgm:pt modelId="{41A3E4C8-B3FB-4B2B-9385-B32E9D45998F}" type="pres">
      <dgm:prSet presAssocID="{34E5224B-3118-48DE-95B4-63E7D0EA8A7D}" presName="tx1" presStyleLbl="revTx" presStyleIdx="3" presStyleCnt="5"/>
      <dgm:spPr/>
    </dgm:pt>
    <dgm:pt modelId="{30868B17-FB64-4EB2-8D4C-CF35E395C6D4}" type="pres">
      <dgm:prSet presAssocID="{34E5224B-3118-48DE-95B4-63E7D0EA8A7D}" presName="vert1" presStyleCnt="0"/>
      <dgm:spPr/>
    </dgm:pt>
    <dgm:pt modelId="{162F6D73-41B9-49C1-81D4-E75E4514A62F}" type="pres">
      <dgm:prSet presAssocID="{E1769DD1-8933-452A-9EAA-4ECCCD8BB5F0}" presName="thickLine" presStyleLbl="alignNode1" presStyleIdx="4" presStyleCnt="5"/>
      <dgm:spPr/>
    </dgm:pt>
    <dgm:pt modelId="{532013EE-A757-4D45-BB8B-AD5C14F2A352}" type="pres">
      <dgm:prSet presAssocID="{E1769DD1-8933-452A-9EAA-4ECCCD8BB5F0}" presName="horz1" presStyleCnt="0"/>
      <dgm:spPr/>
    </dgm:pt>
    <dgm:pt modelId="{A94D117E-242A-48E9-BAA8-62CBFF58EDB2}" type="pres">
      <dgm:prSet presAssocID="{E1769DD1-8933-452A-9EAA-4ECCCD8BB5F0}" presName="tx1" presStyleLbl="revTx" presStyleIdx="4" presStyleCnt="5"/>
      <dgm:spPr/>
    </dgm:pt>
    <dgm:pt modelId="{17B64B93-D760-4FB8-90AA-568F6015F659}" type="pres">
      <dgm:prSet presAssocID="{E1769DD1-8933-452A-9EAA-4ECCCD8BB5F0}" presName="vert1" presStyleCnt="0"/>
      <dgm:spPr/>
    </dgm:pt>
  </dgm:ptLst>
  <dgm:cxnLst>
    <dgm:cxn modelId="{09444217-24D5-49E0-B415-7BBD4FA16148}" type="presOf" srcId="{611C0356-3F2E-4B26-9B5C-29E35162A68D}" destId="{E4D33447-7F69-4478-81BA-27A395238153}" srcOrd="0" destOrd="0" presId="urn:microsoft.com/office/officeart/2008/layout/LinedList"/>
    <dgm:cxn modelId="{34296F28-5A05-45EB-A1B9-7198B6B8B97F}" srcId="{DC118736-809B-4989-B964-B242B9E6F28D}" destId="{611C0356-3F2E-4B26-9B5C-29E35162A68D}" srcOrd="0" destOrd="0" parTransId="{E5ACCC36-DE4B-4D32-8420-9D90C02F7450}" sibTransId="{BA8BEBFD-C4B1-49C2-AC8D-A788A7793AD9}"/>
    <dgm:cxn modelId="{4231B63E-635F-4BAE-838C-1386F2B0ED5A}" type="presOf" srcId="{CF03D58F-217B-4E55-B781-9C5800332425}" destId="{A0098315-0532-46C2-90DD-E493D426C75B}" srcOrd="0" destOrd="0" presId="urn:microsoft.com/office/officeart/2008/layout/LinedList"/>
    <dgm:cxn modelId="{8469065B-7704-4EC8-BEC9-1767EA5433F2}" type="presOf" srcId="{E1769DD1-8933-452A-9EAA-4ECCCD8BB5F0}" destId="{A94D117E-242A-48E9-BAA8-62CBFF58EDB2}" srcOrd="0" destOrd="0" presId="urn:microsoft.com/office/officeart/2008/layout/LinedList"/>
    <dgm:cxn modelId="{DF10F384-80CA-4745-B244-67346011C55D}" type="presOf" srcId="{DC118736-809B-4989-B964-B242B9E6F28D}" destId="{71989BAE-1139-4771-9D8E-73196A5DB55A}" srcOrd="0" destOrd="0" presId="urn:microsoft.com/office/officeart/2008/layout/LinedList"/>
    <dgm:cxn modelId="{592E8388-24CD-48C8-B4A8-80FB631DBBAA}" type="presOf" srcId="{9D41610C-8E19-4B41-B582-ACE55627E87B}" destId="{D129552D-D9FC-4651-9D17-6127EB8D4A62}" srcOrd="0" destOrd="0" presId="urn:microsoft.com/office/officeart/2008/layout/LinedList"/>
    <dgm:cxn modelId="{ADB6258C-3F3F-47FF-B65A-47E1557BB2B2}" srcId="{DC118736-809B-4989-B964-B242B9E6F28D}" destId="{CF03D58F-217B-4E55-B781-9C5800332425}" srcOrd="1" destOrd="0" parTransId="{7786A7BE-DA0A-4FA4-B93C-A7EB74AB664C}" sibTransId="{CF2A96E6-50CE-400B-B7E9-8A10EE38EA02}"/>
    <dgm:cxn modelId="{E10B3094-BE0A-4205-9990-FCABDD18B5E3}" srcId="{DC118736-809B-4989-B964-B242B9E6F28D}" destId="{E1769DD1-8933-452A-9EAA-4ECCCD8BB5F0}" srcOrd="4" destOrd="0" parTransId="{289350F9-AAB4-4F24-8F74-C13787925B19}" sibTransId="{A8386CA6-DC61-4EAD-A251-6E11B6A693BC}"/>
    <dgm:cxn modelId="{D3D418BC-97AC-469C-AABC-763BA5AAA685}" type="presOf" srcId="{34E5224B-3118-48DE-95B4-63E7D0EA8A7D}" destId="{41A3E4C8-B3FB-4B2B-9385-B32E9D45998F}" srcOrd="0" destOrd="0" presId="urn:microsoft.com/office/officeart/2008/layout/LinedList"/>
    <dgm:cxn modelId="{99C055C5-4D23-4F16-B7F4-727B622C5139}" srcId="{DC118736-809B-4989-B964-B242B9E6F28D}" destId="{34E5224B-3118-48DE-95B4-63E7D0EA8A7D}" srcOrd="3" destOrd="0" parTransId="{3DA26A44-4495-497D-B6C5-06EB93FD8E6E}" sibTransId="{53019869-807B-4316-AFB9-D59F8EACB27D}"/>
    <dgm:cxn modelId="{FF7A05D7-EB7A-49C5-BBD8-C39F45A5232E}" srcId="{DC118736-809B-4989-B964-B242B9E6F28D}" destId="{9D41610C-8E19-4B41-B582-ACE55627E87B}" srcOrd="2" destOrd="0" parTransId="{1C75683A-5F48-4C0C-8389-B38DFFA969EF}" sibTransId="{BC8AC343-B920-4C70-9EE1-7578DDAB4702}"/>
    <dgm:cxn modelId="{50D2309A-F08C-4934-BACF-202A76105EC3}" type="presParOf" srcId="{71989BAE-1139-4771-9D8E-73196A5DB55A}" destId="{F6526117-49F1-49F9-92B0-7C8F784B84AC}" srcOrd="0" destOrd="0" presId="urn:microsoft.com/office/officeart/2008/layout/LinedList"/>
    <dgm:cxn modelId="{219F3BF8-2995-4675-BA6B-112782DDC7E4}" type="presParOf" srcId="{71989BAE-1139-4771-9D8E-73196A5DB55A}" destId="{2597BE4F-EFCD-4409-BB8F-60C9FC737C6B}" srcOrd="1" destOrd="0" presId="urn:microsoft.com/office/officeart/2008/layout/LinedList"/>
    <dgm:cxn modelId="{AC2A0F3C-EA09-4DBC-BBEE-749C45DDA144}" type="presParOf" srcId="{2597BE4F-EFCD-4409-BB8F-60C9FC737C6B}" destId="{E4D33447-7F69-4478-81BA-27A395238153}" srcOrd="0" destOrd="0" presId="urn:microsoft.com/office/officeart/2008/layout/LinedList"/>
    <dgm:cxn modelId="{9BB1A3AC-C6F0-49FD-98BF-09F13B43A69D}" type="presParOf" srcId="{2597BE4F-EFCD-4409-BB8F-60C9FC737C6B}" destId="{A39F468F-9007-43F2-871D-9C9520BBDD33}" srcOrd="1" destOrd="0" presId="urn:microsoft.com/office/officeart/2008/layout/LinedList"/>
    <dgm:cxn modelId="{0656E128-49C0-49D9-A8A2-410FED5F9984}" type="presParOf" srcId="{71989BAE-1139-4771-9D8E-73196A5DB55A}" destId="{5F5B47FE-1B87-47FA-94D9-A454BC824002}" srcOrd="2" destOrd="0" presId="urn:microsoft.com/office/officeart/2008/layout/LinedList"/>
    <dgm:cxn modelId="{58F19D6D-9716-4E39-AEE8-1843C879CD15}" type="presParOf" srcId="{71989BAE-1139-4771-9D8E-73196A5DB55A}" destId="{24C7776B-1BE9-4DFB-BC98-F8CC182FA525}" srcOrd="3" destOrd="0" presId="urn:microsoft.com/office/officeart/2008/layout/LinedList"/>
    <dgm:cxn modelId="{BA52C7CE-DCD3-4EE7-8EC1-5FBBD0A1CB8D}" type="presParOf" srcId="{24C7776B-1BE9-4DFB-BC98-F8CC182FA525}" destId="{A0098315-0532-46C2-90DD-E493D426C75B}" srcOrd="0" destOrd="0" presId="urn:microsoft.com/office/officeart/2008/layout/LinedList"/>
    <dgm:cxn modelId="{74FCE3CA-1875-437C-A2C5-857F650EF3D4}" type="presParOf" srcId="{24C7776B-1BE9-4DFB-BC98-F8CC182FA525}" destId="{B804F7D9-0218-4DC5-A237-7F3C2EBD247B}" srcOrd="1" destOrd="0" presId="urn:microsoft.com/office/officeart/2008/layout/LinedList"/>
    <dgm:cxn modelId="{2D603B2D-3575-41BF-BE86-F0FED44F1F08}" type="presParOf" srcId="{71989BAE-1139-4771-9D8E-73196A5DB55A}" destId="{7F07A3AF-0993-4CAF-A6AB-084FA4FC6587}" srcOrd="4" destOrd="0" presId="urn:microsoft.com/office/officeart/2008/layout/LinedList"/>
    <dgm:cxn modelId="{EBB2E9B8-522A-4CD9-9966-7F0B413F172E}" type="presParOf" srcId="{71989BAE-1139-4771-9D8E-73196A5DB55A}" destId="{51C9F6F8-053D-4FE6-AE7A-D8235D8ECA6D}" srcOrd="5" destOrd="0" presId="urn:microsoft.com/office/officeart/2008/layout/LinedList"/>
    <dgm:cxn modelId="{AE332395-4AD8-4EB2-A88B-BD7B700D36A9}" type="presParOf" srcId="{51C9F6F8-053D-4FE6-AE7A-D8235D8ECA6D}" destId="{D129552D-D9FC-4651-9D17-6127EB8D4A62}" srcOrd="0" destOrd="0" presId="urn:microsoft.com/office/officeart/2008/layout/LinedList"/>
    <dgm:cxn modelId="{581BB9EE-97D4-4A50-9641-1F245245B630}" type="presParOf" srcId="{51C9F6F8-053D-4FE6-AE7A-D8235D8ECA6D}" destId="{81A17900-5E2E-43CD-A50B-32D9A5457662}" srcOrd="1" destOrd="0" presId="urn:microsoft.com/office/officeart/2008/layout/LinedList"/>
    <dgm:cxn modelId="{1EB7754F-29B9-47D4-9AD5-1CE8A3C0DAD3}" type="presParOf" srcId="{71989BAE-1139-4771-9D8E-73196A5DB55A}" destId="{A5EAE9A8-0785-49D6-A6D8-9A6F01FE5F72}" srcOrd="6" destOrd="0" presId="urn:microsoft.com/office/officeart/2008/layout/LinedList"/>
    <dgm:cxn modelId="{3C71AF10-0D4A-4377-A3D9-A264ED271118}" type="presParOf" srcId="{71989BAE-1139-4771-9D8E-73196A5DB55A}" destId="{2E43A7FB-BDAF-437E-8C91-F98A2FB1516D}" srcOrd="7" destOrd="0" presId="urn:microsoft.com/office/officeart/2008/layout/LinedList"/>
    <dgm:cxn modelId="{F990845F-CCCE-4DFE-9212-F2FEC92F5884}" type="presParOf" srcId="{2E43A7FB-BDAF-437E-8C91-F98A2FB1516D}" destId="{41A3E4C8-B3FB-4B2B-9385-B32E9D45998F}" srcOrd="0" destOrd="0" presId="urn:microsoft.com/office/officeart/2008/layout/LinedList"/>
    <dgm:cxn modelId="{00D36E4D-F79F-4BA9-9FD6-57DAD637EF97}" type="presParOf" srcId="{2E43A7FB-BDAF-437E-8C91-F98A2FB1516D}" destId="{30868B17-FB64-4EB2-8D4C-CF35E395C6D4}" srcOrd="1" destOrd="0" presId="urn:microsoft.com/office/officeart/2008/layout/LinedList"/>
    <dgm:cxn modelId="{F2E097C8-4CF5-4517-A57D-93106453395E}" type="presParOf" srcId="{71989BAE-1139-4771-9D8E-73196A5DB55A}" destId="{162F6D73-41B9-49C1-81D4-E75E4514A62F}" srcOrd="8" destOrd="0" presId="urn:microsoft.com/office/officeart/2008/layout/LinedList"/>
    <dgm:cxn modelId="{5DC946C5-F27E-4BEE-A583-0F8CA7EDF290}" type="presParOf" srcId="{71989BAE-1139-4771-9D8E-73196A5DB55A}" destId="{532013EE-A757-4D45-BB8B-AD5C14F2A352}" srcOrd="9" destOrd="0" presId="urn:microsoft.com/office/officeart/2008/layout/LinedList"/>
    <dgm:cxn modelId="{CAE9436A-9B97-4DDA-B22E-A14268B2469F}" type="presParOf" srcId="{532013EE-A757-4D45-BB8B-AD5C14F2A352}" destId="{A94D117E-242A-48E9-BAA8-62CBFF58EDB2}" srcOrd="0" destOrd="0" presId="urn:microsoft.com/office/officeart/2008/layout/LinedList"/>
    <dgm:cxn modelId="{A656F611-3666-49FF-B635-CF7AC7E6D264}" type="presParOf" srcId="{532013EE-A757-4D45-BB8B-AD5C14F2A352}" destId="{17B64B93-D760-4FB8-90AA-568F6015F6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26117-49F1-49F9-92B0-7C8F784B84AC}">
      <dsp:nvSpPr>
        <dsp:cNvPr id="0" name=""/>
        <dsp:cNvSpPr/>
      </dsp:nvSpPr>
      <dsp:spPr>
        <a:xfrm>
          <a:off x="0" y="587"/>
          <a:ext cx="5594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33447-7F69-4478-81BA-27A395238153}">
      <dsp:nvSpPr>
        <dsp:cNvPr id="0" name=""/>
        <dsp:cNvSpPr/>
      </dsp:nvSpPr>
      <dsp:spPr>
        <a:xfrm>
          <a:off x="0" y="587"/>
          <a:ext cx="5594700" cy="96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0" i="0" kern="1200" dirty="0"/>
            <a:t>The </a:t>
          </a:r>
          <a:r>
            <a:rPr lang="en-US" sz="1400" b="0" i="0" kern="1200" dirty="0" err="1"/>
            <a:t>Aflagame</a:t>
          </a:r>
          <a:r>
            <a:rPr lang="en-US" sz="1400" b="0" i="0" kern="1200" dirty="0"/>
            <a:t>  project focuses on the gamification of financial literacy, mainly through the creation of board games that increase life skills and improve the financial </a:t>
          </a:r>
          <a:r>
            <a:rPr lang="en-US" sz="1400" b="0" i="0" kern="1200" dirty="0" err="1"/>
            <a:t>behavio</a:t>
          </a:r>
          <a:r>
            <a:rPr lang="en-GB" sz="1400" b="0" i="0" kern="1200" dirty="0"/>
            <a:t>u</a:t>
          </a:r>
          <a:r>
            <a:rPr lang="en-US" sz="1400" b="0" i="0" kern="1200" dirty="0"/>
            <a:t>r of young people.</a:t>
          </a:r>
          <a:endParaRPr lang="it-IT" sz="1400" b="0" i="0" kern="1200" dirty="0"/>
        </a:p>
        <a:p>
          <a:pPr marL="0" lvl="0" indent="0" algn="l" defTabSz="622300">
            <a:lnSpc>
              <a:spcPct val="100000"/>
            </a:lnSpc>
            <a:spcBef>
              <a:spcPct val="0"/>
            </a:spcBef>
            <a:spcAft>
              <a:spcPct val="35000"/>
            </a:spcAft>
            <a:buNone/>
          </a:pPr>
          <a:endParaRPr lang="en-US" sz="1400" kern="1200" dirty="0"/>
        </a:p>
      </dsp:txBody>
      <dsp:txXfrm>
        <a:off x="0" y="587"/>
        <a:ext cx="5594700" cy="961865"/>
      </dsp:txXfrm>
    </dsp:sp>
    <dsp:sp modelId="{5F5B47FE-1B87-47FA-94D9-A454BC824002}">
      <dsp:nvSpPr>
        <dsp:cNvPr id="0" name=""/>
        <dsp:cNvSpPr/>
      </dsp:nvSpPr>
      <dsp:spPr>
        <a:xfrm>
          <a:off x="0" y="962452"/>
          <a:ext cx="5594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98315-0532-46C2-90DD-E493D426C75B}">
      <dsp:nvSpPr>
        <dsp:cNvPr id="0" name=""/>
        <dsp:cNvSpPr/>
      </dsp:nvSpPr>
      <dsp:spPr>
        <a:xfrm>
          <a:off x="0" y="962452"/>
          <a:ext cx="5594700" cy="96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0" i="0" kern="1200" dirty="0"/>
            <a:t>"Games are the highest form of inquiry" Albert Einstein. </a:t>
          </a:r>
          <a:endParaRPr lang="it-IT" sz="1400" b="0" i="0" kern="1200" dirty="0"/>
        </a:p>
        <a:p>
          <a:pPr marL="0" lvl="0" indent="0" algn="l" defTabSz="622300">
            <a:lnSpc>
              <a:spcPct val="100000"/>
            </a:lnSpc>
            <a:spcBef>
              <a:spcPct val="0"/>
            </a:spcBef>
            <a:spcAft>
              <a:spcPct val="35000"/>
            </a:spcAft>
            <a:buNone/>
          </a:pPr>
          <a:endParaRPr lang="en-US" sz="1400" kern="1200" dirty="0"/>
        </a:p>
      </dsp:txBody>
      <dsp:txXfrm>
        <a:off x="0" y="962452"/>
        <a:ext cx="5594700" cy="961865"/>
      </dsp:txXfrm>
    </dsp:sp>
    <dsp:sp modelId="{7F07A3AF-0993-4CAF-A6AB-084FA4FC6587}">
      <dsp:nvSpPr>
        <dsp:cNvPr id="0" name=""/>
        <dsp:cNvSpPr/>
      </dsp:nvSpPr>
      <dsp:spPr>
        <a:xfrm>
          <a:off x="0" y="1924317"/>
          <a:ext cx="5594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9552D-D9FC-4651-9D17-6127EB8D4A62}">
      <dsp:nvSpPr>
        <dsp:cNvPr id="0" name=""/>
        <dsp:cNvSpPr/>
      </dsp:nvSpPr>
      <dsp:spPr>
        <a:xfrm>
          <a:off x="0" y="1924317"/>
          <a:ext cx="5594700" cy="96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0" i="0" kern="1200" dirty="0"/>
            <a:t>We agree and recognize that games are the most challenging and engaging driving forces of creativity, learning, and development. They are complex, structured and "programmed" forms of play that have educational potential.</a:t>
          </a:r>
          <a:endParaRPr lang="it-IT" sz="1400" b="0" i="0" kern="1200" dirty="0"/>
        </a:p>
        <a:p>
          <a:pPr marL="0" lvl="0" indent="0" algn="l" defTabSz="622300">
            <a:lnSpc>
              <a:spcPct val="100000"/>
            </a:lnSpc>
            <a:spcBef>
              <a:spcPct val="0"/>
            </a:spcBef>
            <a:spcAft>
              <a:spcPct val="35000"/>
            </a:spcAft>
            <a:buNone/>
          </a:pPr>
          <a:endParaRPr lang="en-US" sz="1400" kern="1200" dirty="0"/>
        </a:p>
      </dsp:txBody>
      <dsp:txXfrm>
        <a:off x="0" y="1924317"/>
        <a:ext cx="5594700" cy="961865"/>
      </dsp:txXfrm>
    </dsp:sp>
    <dsp:sp modelId="{A5EAE9A8-0785-49D6-A6D8-9A6F01FE5F72}">
      <dsp:nvSpPr>
        <dsp:cNvPr id="0" name=""/>
        <dsp:cNvSpPr/>
      </dsp:nvSpPr>
      <dsp:spPr>
        <a:xfrm>
          <a:off x="0" y="2886182"/>
          <a:ext cx="5594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3E4C8-B3FB-4B2B-9385-B32E9D45998F}">
      <dsp:nvSpPr>
        <dsp:cNvPr id="0" name=""/>
        <dsp:cNvSpPr/>
      </dsp:nvSpPr>
      <dsp:spPr>
        <a:xfrm>
          <a:off x="0" y="2886182"/>
          <a:ext cx="5594700" cy="96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0" i="0" kern="1200" dirty="0"/>
            <a:t>In fact, play is now unanimously considered fundamental for the emotional, cognitive and relational development of children.</a:t>
          </a:r>
          <a:endParaRPr lang="it-IT" sz="1400" b="0" i="0" kern="1200" dirty="0"/>
        </a:p>
        <a:p>
          <a:pPr marL="0" lvl="0" indent="0" algn="l" defTabSz="622300">
            <a:lnSpc>
              <a:spcPct val="100000"/>
            </a:lnSpc>
            <a:spcBef>
              <a:spcPct val="0"/>
            </a:spcBef>
            <a:spcAft>
              <a:spcPct val="35000"/>
            </a:spcAft>
            <a:buNone/>
          </a:pPr>
          <a:endParaRPr lang="en-US" sz="1400" kern="1200" dirty="0"/>
        </a:p>
      </dsp:txBody>
      <dsp:txXfrm>
        <a:off x="0" y="2886182"/>
        <a:ext cx="5594700" cy="961865"/>
      </dsp:txXfrm>
    </dsp:sp>
    <dsp:sp modelId="{162F6D73-41B9-49C1-81D4-E75E4514A62F}">
      <dsp:nvSpPr>
        <dsp:cNvPr id="0" name=""/>
        <dsp:cNvSpPr/>
      </dsp:nvSpPr>
      <dsp:spPr>
        <a:xfrm>
          <a:off x="0" y="3848047"/>
          <a:ext cx="5594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D117E-242A-48E9-BAA8-62CBFF58EDB2}">
      <dsp:nvSpPr>
        <dsp:cNvPr id="0" name=""/>
        <dsp:cNvSpPr/>
      </dsp:nvSpPr>
      <dsp:spPr>
        <a:xfrm>
          <a:off x="0" y="3848047"/>
          <a:ext cx="5594700" cy="96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0" i="0" kern="1200" dirty="0"/>
            <a:t>Article 31 of the UN Convention on the Rights of the Child also </a:t>
          </a:r>
          <a:r>
            <a:rPr lang="en-US" sz="1400" b="0" i="0" kern="1200" dirty="0" err="1"/>
            <a:t>recognises</a:t>
          </a:r>
          <a:r>
            <a:rPr lang="en-US" sz="1400" b="0" i="0" kern="1200" dirty="0"/>
            <a:t> the right of children not only to rest and leisure, but also to play and recreation.</a:t>
          </a:r>
          <a:endParaRPr lang="it-IT" sz="1400" b="0" i="0" kern="1200" dirty="0"/>
        </a:p>
        <a:p>
          <a:pPr marL="0" lvl="0" indent="0" algn="l" defTabSz="622300">
            <a:lnSpc>
              <a:spcPct val="100000"/>
            </a:lnSpc>
            <a:spcBef>
              <a:spcPct val="0"/>
            </a:spcBef>
            <a:spcAft>
              <a:spcPct val="35000"/>
            </a:spcAft>
            <a:buNone/>
          </a:pPr>
          <a:endParaRPr lang="en-US" sz="1400" kern="1200" dirty="0"/>
        </a:p>
      </dsp:txBody>
      <dsp:txXfrm>
        <a:off x="0" y="3848047"/>
        <a:ext cx="5594700" cy="9618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07caa48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g2a07caa48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fe916afb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29fe916afb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a07caa480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2a07caa480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fe916afb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9fe916afb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07caa48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a07caa48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1524000" y="3349167"/>
            <a:ext cx="9144000" cy="174837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it-IT" dirty="0" err="1"/>
              <a:t>Aflagame</a:t>
            </a:r>
            <a:r>
              <a:rPr lang="it-IT" dirty="0"/>
              <a:t> Project</a:t>
            </a:r>
            <a:endParaRPr dirty="0"/>
          </a:p>
        </p:txBody>
      </p:sp>
      <p:pic>
        <p:nvPicPr>
          <p:cNvPr id="86" name="Google Shape;86;p1" descr="Immagine che contiene Carattere, logo, simbolo, Blu elettrico&#10;&#10;Descrizione generata automaticamente"/>
          <p:cNvPicPr preferRelativeResize="0"/>
          <p:nvPr/>
        </p:nvPicPr>
        <p:blipFill rotWithShape="1">
          <a:blip r:embed="rId3">
            <a:alphaModFix/>
          </a:blip>
          <a:srcRect/>
          <a:stretch/>
        </p:blipFill>
        <p:spPr>
          <a:xfrm>
            <a:off x="3607095" y="0"/>
            <a:ext cx="8584905" cy="2452830"/>
          </a:xfrm>
          <a:custGeom>
            <a:avLst/>
            <a:gdLst/>
            <a:ahLst/>
            <a:cxnLst/>
            <a:rect l="l" t="t" r="r" b="b"/>
            <a:pathLst>
              <a:path w="9143998" h="2473607" extrusionOk="0">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a:noFill/>
          <a:ln>
            <a:noFill/>
          </a:ln>
        </p:spPr>
      </p:pic>
      <p:sp>
        <p:nvSpPr>
          <p:cNvPr id="87" name="Google Shape;87;p1"/>
          <p:cNvSpPr/>
          <p:nvPr/>
        </p:nvSpPr>
        <p:spPr>
          <a:xfrm>
            <a:off x="4689598" y="2513910"/>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chemeClr val="accent5"/>
              </a:solidFill>
              <a:latin typeface="Calibri"/>
              <a:ea typeface="Calibri"/>
              <a:cs typeface="Calibri"/>
              <a:sym typeface="Calibri"/>
            </a:endParaRPr>
          </a:p>
        </p:txBody>
      </p:sp>
      <p:sp>
        <p:nvSpPr>
          <p:cNvPr id="88" name="Google Shape;88;p1"/>
          <p:cNvSpPr/>
          <p:nvPr/>
        </p:nvSpPr>
        <p:spPr>
          <a:xfrm>
            <a:off x="8038539" y="361268"/>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 name="Immagine 2" descr="Immagine che contiene testo, Carattere, Elementi grafici, logo&#10;&#10;Descrizione generata automaticamente">
            <a:extLst>
              <a:ext uri="{FF2B5EF4-FFF2-40B4-BE49-F238E27FC236}">
                <a16:creationId xmlns:a16="http://schemas.microsoft.com/office/drawing/2014/main" id="{4F512AD2-4BF5-B54C-59EC-8549C016E7B4}"/>
              </a:ext>
            </a:extLst>
          </p:cNvPr>
          <p:cNvPicPr>
            <a:picLocks noChangeAspect="1"/>
          </p:cNvPicPr>
          <p:nvPr/>
        </p:nvPicPr>
        <p:blipFill>
          <a:blip r:embed="rId4"/>
          <a:stretch>
            <a:fillRect/>
          </a:stretch>
        </p:blipFill>
        <p:spPr>
          <a:xfrm>
            <a:off x="0" y="5255637"/>
            <a:ext cx="3941852" cy="16023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a07caa4808_0_0"/>
          <p:cNvSpPr/>
          <p:nvPr/>
        </p:nvSpPr>
        <p:spPr>
          <a:xfrm>
            <a:off x="0" y="13616"/>
            <a:ext cx="12192000" cy="63460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g2a07caa4808_0_0"/>
          <p:cNvSpPr/>
          <p:nvPr/>
        </p:nvSpPr>
        <p:spPr>
          <a:xfrm rot="3967157" flipH="1">
            <a:off x="8631346" y="490521"/>
            <a:ext cx="2987893" cy="2987893"/>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 name="Google Shape;173;g2a07caa4808_0_0"/>
          <p:cNvSpPr txBox="1">
            <a:spLocks noGrp="1"/>
          </p:cNvSpPr>
          <p:nvPr>
            <p:ph type="title"/>
          </p:nvPr>
        </p:nvSpPr>
        <p:spPr>
          <a:xfrm>
            <a:off x="3830937" y="-10832"/>
            <a:ext cx="5458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Project </a:t>
            </a:r>
            <a:r>
              <a:rPr lang="it-IT" dirty="0" err="1"/>
              <a:t>Aflagame</a:t>
            </a:r>
            <a:endParaRPr dirty="0"/>
          </a:p>
        </p:txBody>
      </p:sp>
      <p:sp>
        <p:nvSpPr>
          <p:cNvPr id="174" name="Google Shape;174;g2a07caa4808_0_0"/>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g2a07caa4808_0_0"/>
          <p:cNvSpPr txBox="1">
            <a:spLocks noGrp="1"/>
          </p:cNvSpPr>
          <p:nvPr>
            <p:ph type="body" idx="1"/>
          </p:nvPr>
        </p:nvSpPr>
        <p:spPr>
          <a:xfrm>
            <a:off x="873303" y="873303"/>
            <a:ext cx="10891598" cy="6100078"/>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0"/>
              </a:spcBef>
              <a:spcAft>
                <a:spcPts val="0"/>
              </a:spcAft>
              <a:buNone/>
            </a:pPr>
            <a:endParaRPr lang="en-US" sz="1700" dirty="0">
              <a:latin typeface="Arial"/>
              <a:ea typeface="Arial"/>
              <a:cs typeface="Arial"/>
              <a:sym typeface="Arial"/>
            </a:endParaRPr>
          </a:p>
          <a:p>
            <a:pPr marL="0" lvl="0" indent="0" algn="just" rtl="0">
              <a:lnSpc>
                <a:spcPct val="70000"/>
              </a:lnSpc>
              <a:spcBef>
                <a:spcPts val="0"/>
              </a:spcBef>
              <a:spcAft>
                <a:spcPts val="0"/>
              </a:spcAft>
              <a:buNone/>
            </a:pPr>
            <a:r>
              <a:rPr lang="en-US" sz="1700" dirty="0">
                <a:latin typeface="Arial"/>
                <a:ea typeface="Arial"/>
                <a:cs typeface="Arial"/>
                <a:sym typeface="Arial"/>
              </a:rPr>
              <a:t>During the implementation of the project we had a positive impact on future users and trainers through:</a:t>
            </a:r>
          </a:p>
          <a:p>
            <a:pPr marL="285750" indent="-285750" algn="just">
              <a:lnSpc>
                <a:spcPct val="70000"/>
              </a:lnSpc>
              <a:spcBef>
                <a:spcPts val="0"/>
              </a:spcBef>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improving the quality of youth work in the field of financial education.</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increased initiative and entrepreneurship;</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improving skills levels for employability and business start-ups (including  social entrepreneurship);</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more active participation in social life;</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increasing the financial literacy of children and young people;</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improvement of skills, linked to professional profiles (teaching, training, </a:t>
            </a:r>
            <a:r>
              <a:rPr lang="en-US" sz="1700" dirty="0" err="1">
                <a:latin typeface="Arial"/>
                <a:ea typeface="Arial"/>
                <a:cs typeface="Arial"/>
                <a:sym typeface="Arial"/>
              </a:rPr>
              <a:t>animationsocio</a:t>
            </a:r>
            <a:r>
              <a:rPr lang="en-US" sz="1700" dirty="0">
                <a:latin typeface="Arial"/>
                <a:ea typeface="Arial"/>
                <a:cs typeface="Arial"/>
                <a:sym typeface="Arial"/>
              </a:rPr>
              <a:t>-educational, etc.);</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a better understanding of education, training or training practices, policies and systems</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young people in the various countries;</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a better understanding of the connections between formal and non-formal education, training</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other forms of learning</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err="1">
                <a:latin typeface="Arial"/>
                <a:ea typeface="Arial"/>
                <a:cs typeface="Arial"/>
                <a:sym typeface="Arial"/>
              </a:rPr>
              <a:t>labour</a:t>
            </a:r>
            <a:r>
              <a:rPr lang="en-US" sz="1700" dirty="0">
                <a:latin typeface="Arial"/>
                <a:ea typeface="Arial"/>
                <a:cs typeface="Arial"/>
                <a:sym typeface="Arial"/>
              </a:rPr>
              <a:t> market;</a:t>
            </a:r>
          </a:p>
          <a:p>
            <a:pPr marL="0" indent="0" algn="just">
              <a:lnSpc>
                <a:spcPct val="70000"/>
              </a:lnSpc>
              <a:spcBef>
                <a:spcPts val="0"/>
              </a:spcBef>
              <a:buNone/>
            </a:pPr>
            <a:endParaRPr lang="en-US" sz="1700" dirty="0">
              <a:latin typeface="Arial"/>
              <a:ea typeface="Arial"/>
              <a:cs typeface="Arial"/>
              <a:sym typeface="Arial"/>
            </a:endParaRPr>
          </a:p>
          <a:p>
            <a:pPr marL="285750" indent="-285750" algn="just">
              <a:lnSpc>
                <a:spcPct val="70000"/>
              </a:lnSpc>
              <a:spcBef>
                <a:spcPts val="0"/>
              </a:spcBef>
            </a:pPr>
            <a:r>
              <a:rPr lang="en-US" sz="1700" dirty="0">
                <a:latin typeface="Arial"/>
                <a:ea typeface="Arial"/>
                <a:cs typeface="Arial"/>
                <a:sym typeface="Arial"/>
              </a:rPr>
              <a:t>Increased opportunities for professional development</a:t>
            </a:r>
            <a:endParaRPr sz="1400" dirty="0">
              <a:latin typeface="Arial"/>
              <a:ea typeface="Arial"/>
              <a:cs typeface="Arial"/>
              <a:sym typeface="Arial"/>
            </a:endParaRPr>
          </a:p>
        </p:txBody>
      </p:sp>
      <p:pic>
        <p:nvPicPr>
          <p:cNvPr id="2" name="Immagine 1" descr="Immagine che contiene testo, Carattere, Elementi grafici, logo&#10;&#10;Descrizione generata automaticamente">
            <a:extLst>
              <a:ext uri="{FF2B5EF4-FFF2-40B4-BE49-F238E27FC236}">
                <a16:creationId xmlns:a16="http://schemas.microsoft.com/office/drawing/2014/main" id="{8B565C59-8040-7EF1-E0C1-C6754655E209}"/>
              </a:ext>
            </a:extLst>
          </p:cNvPr>
          <p:cNvPicPr>
            <a:picLocks noChangeAspect="1"/>
          </p:cNvPicPr>
          <p:nvPr/>
        </p:nvPicPr>
        <p:blipFill>
          <a:blip r:embed="rId3"/>
          <a:stretch>
            <a:fillRect/>
          </a:stretch>
        </p:blipFill>
        <p:spPr>
          <a:xfrm>
            <a:off x="0" y="5670135"/>
            <a:ext cx="2989780" cy="12153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94" name="Google Shape;94;p2"/>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 name="Google Shape;95;p2"/>
          <p:cNvSpPr txBox="1">
            <a:spLocks noGrp="1"/>
          </p:cNvSpPr>
          <p:nvPr>
            <p:ph type="title"/>
          </p:nvPr>
        </p:nvSpPr>
        <p:spPr>
          <a:xfrm>
            <a:off x="4841412" y="301093"/>
            <a:ext cx="5458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Project </a:t>
            </a:r>
            <a:r>
              <a:rPr lang="it-IT" dirty="0" err="1"/>
              <a:t>Aflagame</a:t>
            </a:r>
            <a:endParaRPr dirty="0"/>
          </a:p>
        </p:txBody>
      </p:sp>
      <p:sp>
        <p:nvSpPr>
          <p:cNvPr id="96" name="Google Shape;96;p2"/>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99" name="Google Shape;97;p2">
            <a:extLst>
              <a:ext uri="{FF2B5EF4-FFF2-40B4-BE49-F238E27FC236}">
                <a16:creationId xmlns:a16="http://schemas.microsoft.com/office/drawing/2014/main" id="{B35EDEA1-2B6C-C1CF-DB23-1693422913B2}"/>
              </a:ext>
            </a:extLst>
          </p:cNvPr>
          <p:cNvGraphicFramePr/>
          <p:nvPr>
            <p:extLst>
              <p:ext uri="{D42A27DB-BD31-4B8C-83A1-F6EECF244321}">
                <p14:modId xmlns:p14="http://schemas.microsoft.com/office/powerpoint/2010/main" val="3371154568"/>
              </p:ext>
            </p:extLst>
          </p:nvPr>
        </p:nvGraphicFramePr>
        <p:xfrm>
          <a:off x="5894950" y="1411350"/>
          <a:ext cx="5594700" cy="481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magine 1" descr="Immagine che contiene testo, Carattere, Elementi grafici, logo&#10;&#10;Descrizione generata automaticamente">
            <a:extLst>
              <a:ext uri="{FF2B5EF4-FFF2-40B4-BE49-F238E27FC236}">
                <a16:creationId xmlns:a16="http://schemas.microsoft.com/office/drawing/2014/main" id="{7B1D8716-E0C9-5FCF-4B1F-A22CFD29617A}"/>
              </a:ext>
            </a:extLst>
          </p:cNvPr>
          <p:cNvPicPr>
            <a:picLocks noChangeAspect="1"/>
          </p:cNvPicPr>
          <p:nvPr/>
        </p:nvPicPr>
        <p:blipFill>
          <a:blip r:embed="rId8"/>
          <a:stretch>
            <a:fillRect/>
          </a:stretch>
        </p:blipFill>
        <p:spPr>
          <a:xfrm>
            <a:off x="0" y="5255637"/>
            <a:ext cx="3941852" cy="16023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817">
              <a:solidFill>
                <a:schemeClr val="dk1"/>
              </a:solidFill>
            </a:endParaRPr>
          </a:p>
        </p:txBody>
      </p:sp>
      <p:sp>
        <p:nvSpPr>
          <p:cNvPr id="103" name="Google Shape;103;p3"/>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817">
              <a:solidFill>
                <a:schemeClr val="dk1"/>
              </a:solidFill>
            </a:endParaRPr>
          </a:p>
        </p:txBody>
      </p:sp>
      <p:sp>
        <p:nvSpPr>
          <p:cNvPr id="104" name="Google Shape;104;p3"/>
          <p:cNvSpPr txBox="1">
            <a:spLocks noGrp="1"/>
          </p:cNvSpPr>
          <p:nvPr>
            <p:ph type="title"/>
          </p:nvPr>
        </p:nvSpPr>
        <p:spPr>
          <a:xfrm>
            <a:off x="6504552" y="327100"/>
            <a:ext cx="45579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it-IT" dirty="0"/>
              <a:t>Project </a:t>
            </a:r>
            <a:r>
              <a:rPr lang="it-IT" dirty="0" err="1"/>
              <a:t>Aflagame</a:t>
            </a:r>
            <a:endParaRPr sz="1817" dirty="0">
              <a:latin typeface="Arial"/>
              <a:ea typeface="Arial"/>
              <a:cs typeface="Arial"/>
              <a:sym typeface="Arial"/>
            </a:endParaRPr>
          </a:p>
        </p:txBody>
      </p:sp>
      <p:sp>
        <p:nvSpPr>
          <p:cNvPr id="105" name="Google Shape;105;p3"/>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3"/>
          <p:cNvSpPr txBox="1">
            <a:spLocks noGrp="1"/>
          </p:cNvSpPr>
          <p:nvPr>
            <p:ph type="body" idx="1"/>
          </p:nvPr>
        </p:nvSpPr>
        <p:spPr>
          <a:xfrm>
            <a:off x="6611300" y="1411350"/>
            <a:ext cx="4981800" cy="5119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1400" dirty="0">
                <a:latin typeface="Arial"/>
                <a:ea typeface="Arial"/>
                <a:cs typeface="Arial"/>
                <a:sym typeface="Arial"/>
              </a:rPr>
              <a:t>The project, a continuous work of comparison and participation between the six partners involved, has given life to 6 educational games on social and financial skills, all tested locally. </a:t>
            </a:r>
          </a:p>
          <a:p>
            <a:pPr marL="0" marR="0" lvl="0" indent="0" algn="l" rtl="0">
              <a:lnSpc>
                <a:spcPct val="100000"/>
              </a:lnSpc>
              <a:spcBef>
                <a:spcPts val="0"/>
              </a:spcBef>
              <a:spcAft>
                <a:spcPts val="0"/>
              </a:spcAft>
              <a:buClr>
                <a:schemeClr val="dk1"/>
              </a:buClr>
              <a:buSzPts val="2000"/>
              <a:buFont typeface="Arial"/>
              <a:buNone/>
            </a:pPr>
            <a:endParaRPr lang="it-IT" sz="1400" dirty="0">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1400" dirty="0">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r>
              <a:rPr lang="en-US" sz="1400" dirty="0">
                <a:latin typeface="Arial"/>
                <a:ea typeface="Arial"/>
                <a:cs typeface="Arial"/>
                <a:sym typeface="Arial"/>
              </a:rPr>
              <a:t>Secondly, a complete set of each game was created, including description, rules, materials and layout. </a:t>
            </a:r>
          </a:p>
          <a:p>
            <a:pPr marL="0" marR="0" lvl="0" indent="0" algn="just" rtl="0">
              <a:lnSpc>
                <a:spcPct val="100000"/>
              </a:lnSpc>
              <a:spcBef>
                <a:spcPts val="0"/>
              </a:spcBef>
              <a:spcAft>
                <a:spcPts val="0"/>
              </a:spcAft>
              <a:buClr>
                <a:schemeClr val="dk1"/>
              </a:buClr>
              <a:buSzPts val="2000"/>
              <a:buFont typeface="Arial"/>
              <a:buNone/>
            </a:pPr>
            <a:endParaRPr lang="it-IT" sz="1400" dirty="0">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endParaRPr sz="1400" dirty="0">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r>
              <a:rPr lang="en-US" sz="1400" dirty="0">
                <a:latin typeface="Arial"/>
                <a:ea typeface="Arial"/>
                <a:cs typeface="Arial"/>
                <a:sym typeface="Arial"/>
              </a:rPr>
              <a:t>The collection of games, created as educational resources, will be shared within the </a:t>
            </a:r>
            <a:r>
              <a:rPr lang="en-US" sz="1400" dirty="0" err="1">
                <a:latin typeface="Arial"/>
                <a:ea typeface="Arial"/>
                <a:cs typeface="Arial"/>
                <a:sym typeface="Arial"/>
              </a:rPr>
              <a:t>Aflatoun</a:t>
            </a:r>
            <a:r>
              <a:rPr lang="en-US" sz="1400" dirty="0">
                <a:latin typeface="Arial"/>
                <a:ea typeface="Arial"/>
                <a:cs typeface="Arial"/>
                <a:sym typeface="Arial"/>
              </a:rPr>
              <a:t> network through a large network of EU </a:t>
            </a:r>
            <a:r>
              <a:rPr lang="en-US" sz="1400" dirty="0" err="1">
                <a:latin typeface="Arial"/>
                <a:ea typeface="Arial"/>
                <a:cs typeface="Arial"/>
                <a:sym typeface="Arial"/>
              </a:rPr>
              <a:t>organisations</a:t>
            </a:r>
            <a:r>
              <a:rPr lang="en-US" sz="1400" dirty="0">
                <a:latin typeface="Arial"/>
                <a:ea typeface="Arial"/>
                <a:cs typeface="Arial"/>
                <a:sym typeface="Arial"/>
              </a:rPr>
              <a:t>.</a:t>
            </a:r>
          </a:p>
          <a:p>
            <a:pPr marL="0" marR="0" lvl="0" indent="0" algn="just" rtl="0">
              <a:lnSpc>
                <a:spcPct val="100000"/>
              </a:lnSpc>
              <a:spcBef>
                <a:spcPts val="0"/>
              </a:spcBef>
              <a:spcAft>
                <a:spcPts val="0"/>
              </a:spcAft>
              <a:buClr>
                <a:schemeClr val="dk1"/>
              </a:buClr>
              <a:buSzPts val="2000"/>
              <a:buFont typeface="Arial"/>
              <a:buNone/>
            </a:pPr>
            <a:endParaRPr lang="it-IT" sz="1400" dirty="0">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endParaRPr sz="1400" dirty="0">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1400" dirty="0">
                <a:latin typeface="Arial"/>
                <a:ea typeface="Arial"/>
                <a:cs typeface="Arial"/>
                <a:sym typeface="Arial"/>
              </a:rPr>
              <a:t>The creation of a public online learning course, a playbook for game design and the creation of your own educational games will be published on the Erasmus+ platform</a:t>
            </a:r>
          </a:p>
          <a:p>
            <a:pPr marL="0" marR="0" lvl="0" indent="0" algn="l" rtl="0">
              <a:lnSpc>
                <a:spcPct val="100000"/>
              </a:lnSpc>
              <a:spcBef>
                <a:spcPts val="0"/>
              </a:spcBef>
              <a:spcAft>
                <a:spcPts val="0"/>
              </a:spcAft>
              <a:buClr>
                <a:schemeClr val="dk1"/>
              </a:buClr>
              <a:buSzPts val="2000"/>
              <a:buFont typeface="Arial"/>
              <a:buNone/>
            </a:pPr>
            <a:endParaRPr sz="1817" dirty="0">
              <a:latin typeface="Arial"/>
              <a:ea typeface="Arial"/>
              <a:cs typeface="Arial"/>
              <a:sym typeface="Arial"/>
            </a:endParaRPr>
          </a:p>
        </p:txBody>
      </p:sp>
      <p:pic>
        <p:nvPicPr>
          <p:cNvPr id="2" name="Immagine 1" descr="Immagine che contiene testo, Carattere, Elementi grafici, logo&#10;&#10;Descrizione generata automaticamente">
            <a:extLst>
              <a:ext uri="{FF2B5EF4-FFF2-40B4-BE49-F238E27FC236}">
                <a16:creationId xmlns:a16="http://schemas.microsoft.com/office/drawing/2014/main" id="{35FE6A8D-2C90-056E-3BDB-615C0919971A}"/>
              </a:ext>
            </a:extLst>
          </p:cNvPr>
          <p:cNvPicPr>
            <a:picLocks noChangeAspect="1"/>
          </p:cNvPicPr>
          <p:nvPr/>
        </p:nvPicPr>
        <p:blipFill>
          <a:blip r:embed="rId3"/>
          <a:stretch>
            <a:fillRect/>
          </a:stretch>
        </p:blipFill>
        <p:spPr>
          <a:xfrm>
            <a:off x="0" y="5255637"/>
            <a:ext cx="3941852" cy="16023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g29fe916afb4_0_9"/>
          <p:cNvSpPr/>
          <p:nvPr/>
        </p:nvSpPr>
        <p:spPr>
          <a:xfrm>
            <a:off x="308225" y="-13617"/>
            <a:ext cx="1253104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g29fe916afb4_0_9"/>
          <p:cNvSpPr/>
          <p:nvPr/>
        </p:nvSpPr>
        <p:spPr>
          <a:xfrm rot="3967157" flipH="1">
            <a:off x="8631346" y="490521"/>
            <a:ext cx="2987893" cy="2987893"/>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3" name="Google Shape;113;g29fe916afb4_0_9"/>
          <p:cNvSpPr txBox="1">
            <a:spLocks noGrp="1"/>
          </p:cNvSpPr>
          <p:nvPr>
            <p:ph type="title"/>
          </p:nvPr>
        </p:nvSpPr>
        <p:spPr>
          <a:xfrm>
            <a:off x="5361552" y="98500"/>
            <a:ext cx="455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IG Students, </a:t>
            </a:r>
            <a:r>
              <a:rPr lang="it-IT" dirty="0" err="1"/>
              <a:t>Italy</a:t>
            </a:r>
            <a:r>
              <a:rPr lang="it-IT" dirty="0"/>
              <a:t>: </a:t>
            </a:r>
            <a:r>
              <a:rPr lang="it-IT" dirty="0" err="1"/>
              <a:t>Aha!Money</a:t>
            </a:r>
            <a:endParaRPr dirty="0"/>
          </a:p>
        </p:txBody>
      </p:sp>
      <p:sp>
        <p:nvSpPr>
          <p:cNvPr id="114" name="Google Shape;114;g29fe916afb4_0_9"/>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g29fe916afb4_0_9"/>
          <p:cNvSpPr txBox="1">
            <a:spLocks noGrp="1"/>
          </p:cNvSpPr>
          <p:nvPr>
            <p:ph type="body" idx="1"/>
          </p:nvPr>
        </p:nvSpPr>
        <p:spPr>
          <a:xfrm>
            <a:off x="5347250" y="1348000"/>
            <a:ext cx="6301500" cy="5319928"/>
          </a:xfrm>
          <a:prstGeom prst="rect">
            <a:avLst/>
          </a:prstGeom>
          <a:noFill/>
          <a:ln>
            <a:noFill/>
          </a:ln>
        </p:spPr>
        <p:txBody>
          <a:bodyPr spcFirstLastPara="1" wrap="square" lIns="91425" tIns="45700" rIns="91425" bIns="45700" anchor="t" anchorCtr="0">
            <a:noAutofit/>
          </a:bodyPr>
          <a:lstStyle/>
          <a:p>
            <a:pPr marL="0" lvl="0" indent="0" algn="just" rtl="0">
              <a:lnSpc>
                <a:spcPct val="107916"/>
              </a:lnSpc>
              <a:spcBef>
                <a:spcPts val="0"/>
              </a:spcBef>
              <a:spcAft>
                <a:spcPts val="0"/>
              </a:spcAft>
              <a:buNone/>
            </a:pPr>
            <a:r>
              <a:rPr lang="en-US" sz="1400" dirty="0">
                <a:latin typeface="Arial"/>
                <a:ea typeface="Arial"/>
                <a:cs typeface="Arial"/>
                <a:sym typeface="Arial"/>
              </a:rPr>
              <a:t>If the parents go on a long trip and are away from home for a long time, the child is alone at home during their absence. Aha! Living alone for a while is quite an adventure, but with a small amount of money he has to get by until they return. </a:t>
            </a:r>
          </a:p>
          <a:p>
            <a:pPr marL="0" lvl="0" indent="0" algn="just" rtl="0">
              <a:lnSpc>
                <a:spcPct val="107916"/>
              </a:lnSpc>
              <a:spcBef>
                <a:spcPts val="0"/>
              </a:spcBef>
              <a:spcAft>
                <a:spcPts val="0"/>
              </a:spcAft>
              <a:buNone/>
            </a:pPr>
            <a:r>
              <a:rPr lang="en-US" sz="1400" dirty="0">
                <a:latin typeface="Arial"/>
                <a:ea typeface="Arial"/>
                <a:cs typeface="Arial"/>
                <a:sym typeface="Arial"/>
              </a:rPr>
              <a:t>What? </a:t>
            </a:r>
          </a:p>
          <a:p>
            <a:pPr marL="0" lvl="0" indent="0" algn="just" rtl="0">
              <a:lnSpc>
                <a:spcPct val="107916"/>
              </a:lnSpc>
              <a:spcBef>
                <a:spcPts val="0"/>
              </a:spcBef>
              <a:spcAft>
                <a:spcPts val="0"/>
              </a:spcAft>
              <a:buNone/>
            </a:pPr>
            <a:endParaRPr sz="1400" dirty="0">
              <a:latin typeface="Arial"/>
              <a:ea typeface="Arial"/>
              <a:cs typeface="Arial"/>
              <a:sym typeface="Arial"/>
            </a:endParaRPr>
          </a:p>
          <a:p>
            <a:pPr marL="0" lvl="0" indent="0" algn="just" rtl="0">
              <a:lnSpc>
                <a:spcPct val="100000"/>
              </a:lnSpc>
              <a:spcBef>
                <a:spcPts val="800"/>
              </a:spcBef>
              <a:spcAft>
                <a:spcPts val="0"/>
              </a:spcAft>
              <a:buNone/>
            </a:pPr>
            <a:r>
              <a:rPr lang="en-US" sz="1400" dirty="0">
                <a:latin typeface="Arial"/>
                <a:ea typeface="Arial"/>
                <a:cs typeface="Arial"/>
                <a:sym typeface="Arial"/>
              </a:rPr>
              <a:t>A board of 30 squares, or 4 weeks of challenges, quizzes and special events, in which you will find yourself playing the role of the various characters of Aha! Money, each with its own superpowers.</a:t>
            </a:r>
          </a:p>
          <a:p>
            <a:pPr marL="0" lvl="0" indent="0" algn="just" rtl="0">
              <a:lnSpc>
                <a:spcPct val="100000"/>
              </a:lnSpc>
              <a:spcBef>
                <a:spcPts val="800"/>
              </a:spcBef>
              <a:spcAft>
                <a:spcPts val="0"/>
              </a:spcAft>
              <a:buNone/>
            </a:pPr>
            <a:endParaRPr lang="en-US" sz="1400" dirty="0">
              <a:latin typeface="Arial"/>
              <a:ea typeface="Arial"/>
              <a:cs typeface="Arial"/>
              <a:sym typeface="Arial"/>
            </a:endParaRPr>
          </a:p>
          <a:p>
            <a:pPr marL="0" lvl="0" indent="0" algn="just" rtl="0">
              <a:lnSpc>
                <a:spcPct val="100000"/>
              </a:lnSpc>
              <a:spcBef>
                <a:spcPts val="0"/>
              </a:spcBef>
              <a:spcAft>
                <a:spcPts val="0"/>
              </a:spcAft>
              <a:buNone/>
            </a:pPr>
            <a:endParaRPr lang="it-IT" sz="1400" dirty="0">
              <a:latin typeface="Arial"/>
              <a:ea typeface="Arial"/>
              <a:cs typeface="Arial"/>
              <a:sym typeface="Arial"/>
            </a:endParaRPr>
          </a:p>
          <a:p>
            <a:pPr marL="0" lvl="0" indent="0" algn="just" rtl="0">
              <a:lnSpc>
                <a:spcPct val="100000"/>
              </a:lnSpc>
              <a:spcBef>
                <a:spcPts val="0"/>
              </a:spcBef>
              <a:spcAft>
                <a:spcPts val="0"/>
              </a:spcAft>
              <a:buNone/>
            </a:pPr>
            <a:endParaRPr sz="1400" dirty="0">
              <a:latin typeface="Arial"/>
              <a:ea typeface="Arial"/>
              <a:cs typeface="Arial"/>
              <a:sym typeface="Arial"/>
            </a:endParaRPr>
          </a:p>
          <a:p>
            <a:pPr marL="0" lvl="0" indent="0" algn="just" rtl="0">
              <a:lnSpc>
                <a:spcPct val="100000"/>
              </a:lnSpc>
              <a:spcBef>
                <a:spcPts val="0"/>
              </a:spcBef>
              <a:spcAft>
                <a:spcPts val="0"/>
              </a:spcAft>
              <a:buNone/>
            </a:pPr>
            <a:r>
              <a:rPr lang="en-US" sz="1400" dirty="0">
                <a:latin typeface="Arial"/>
                <a:ea typeface="Arial"/>
                <a:cs typeface="Arial"/>
                <a:sym typeface="Arial"/>
              </a:rPr>
              <a:t>Objectives:</a:t>
            </a:r>
          </a:p>
          <a:p>
            <a:pPr marL="285750" indent="-285750" algn="just">
              <a:lnSpc>
                <a:spcPct val="100000"/>
              </a:lnSpc>
              <a:spcBef>
                <a:spcPts val="0"/>
              </a:spcBef>
            </a:pPr>
            <a:r>
              <a:rPr lang="en-US" sz="1400" dirty="0">
                <a:latin typeface="Arial"/>
                <a:ea typeface="Arial"/>
                <a:cs typeface="Arial"/>
                <a:sym typeface="Arial"/>
              </a:rPr>
              <a:t>Develop awareness of the concepts of finance and economics, through "learning by doing"</a:t>
            </a:r>
          </a:p>
          <a:p>
            <a:pPr marL="285750" indent="-285750" algn="just">
              <a:lnSpc>
                <a:spcPct val="100000"/>
              </a:lnSpc>
              <a:spcBef>
                <a:spcPts val="0"/>
              </a:spcBef>
            </a:pPr>
            <a:r>
              <a:rPr lang="en-US" sz="1400" dirty="0">
                <a:latin typeface="Arial"/>
                <a:ea typeface="Arial"/>
                <a:cs typeface="Arial"/>
                <a:sym typeface="Arial"/>
              </a:rPr>
              <a:t>approach the world of work, learning what a mini company consists of. </a:t>
            </a:r>
          </a:p>
          <a:p>
            <a:pPr marL="285750" indent="-285750" algn="just">
              <a:lnSpc>
                <a:spcPct val="100000"/>
              </a:lnSpc>
              <a:spcBef>
                <a:spcPts val="0"/>
              </a:spcBef>
            </a:pPr>
            <a:r>
              <a:rPr lang="en-US" sz="1400" dirty="0">
                <a:latin typeface="Arial"/>
                <a:ea typeface="Arial"/>
                <a:cs typeface="Arial"/>
                <a:sym typeface="Arial"/>
              </a:rPr>
              <a:t>Learn how to manage your finances</a:t>
            </a:r>
          </a:p>
          <a:p>
            <a:pPr marL="285750" indent="-285750" algn="just">
              <a:lnSpc>
                <a:spcPct val="100000"/>
              </a:lnSpc>
              <a:spcBef>
                <a:spcPts val="0"/>
              </a:spcBef>
            </a:pPr>
            <a:r>
              <a:rPr lang="en-US" sz="1400" dirty="0">
                <a:latin typeface="Arial"/>
                <a:ea typeface="Arial"/>
                <a:cs typeface="Arial"/>
                <a:sym typeface="Arial"/>
              </a:rPr>
              <a:t>learn to recognize your skills, talents and strengths and how to improve them</a:t>
            </a:r>
          </a:p>
          <a:p>
            <a:pPr marL="285750" indent="-285750" algn="just">
              <a:lnSpc>
                <a:spcPct val="100000"/>
              </a:lnSpc>
              <a:spcBef>
                <a:spcPts val="0"/>
              </a:spcBef>
            </a:pPr>
            <a:r>
              <a:rPr lang="en-US" sz="1400" dirty="0">
                <a:latin typeface="Arial"/>
                <a:ea typeface="Arial"/>
                <a:cs typeface="Arial"/>
                <a:sym typeface="Arial"/>
              </a:rPr>
              <a:t>train teamwork, the spirit of competition and collaboration</a:t>
            </a:r>
          </a:p>
          <a:p>
            <a:pPr marL="0" lvl="0" indent="0" algn="just" rtl="0">
              <a:lnSpc>
                <a:spcPct val="100000"/>
              </a:lnSpc>
              <a:spcBef>
                <a:spcPts val="0"/>
              </a:spcBef>
              <a:spcAft>
                <a:spcPts val="0"/>
              </a:spcAft>
              <a:buNone/>
            </a:pPr>
            <a:endParaRPr sz="1724" dirty="0">
              <a:latin typeface="Arial"/>
              <a:ea typeface="Arial"/>
              <a:cs typeface="Arial"/>
              <a:sym typeface="Arial"/>
            </a:endParaRPr>
          </a:p>
        </p:txBody>
      </p:sp>
      <p:pic>
        <p:nvPicPr>
          <p:cNvPr id="116" name="Google Shape;116;g29fe916afb4_0_9"/>
          <p:cNvPicPr preferRelativeResize="0"/>
          <p:nvPr/>
        </p:nvPicPr>
        <p:blipFill>
          <a:blip r:embed="rId3">
            <a:alphaModFix/>
          </a:blip>
          <a:stretch>
            <a:fillRect/>
          </a:stretch>
        </p:blipFill>
        <p:spPr>
          <a:xfrm rot="10800000">
            <a:off x="1061544" y="515006"/>
            <a:ext cx="3592209" cy="4944159"/>
          </a:xfrm>
          <a:prstGeom prst="rect">
            <a:avLst/>
          </a:prstGeom>
          <a:noFill/>
          <a:ln>
            <a:noFill/>
          </a:ln>
        </p:spPr>
      </p:pic>
      <p:pic>
        <p:nvPicPr>
          <p:cNvPr id="2" name="Immagine 1" descr="Immagine che contiene testo, Carattere, Elementi grafici, logo&#10;&#10;Descrizione generata automaticamente">
            <a:extLst>
              <a:ext uri="{FF2B5EF4-FFF2-40B4-BE49-F238E27FC236}">
                <a16:creationId xmlns:a16="http://schemas.microsoft.com/office/drawing/2014/main" id="{AA9B509F-E01C-5CE9-07E6-ADE1DB10F21C}"/>
              </a:ext>
            </a:extLst>
          </p:cNvPr>
          <p:cNvPicPr>
            <a:picLocks noChangeAspect="1"/>
          </p:cNvPicPr>
          <p:nvPr/>
        </p:nvPicPr>
        <p:blipFill>
          <a:blip r:embed="rId4"/>
          <a:stretch>
            <a:fillRect/>
          </a:stretch>
        </p:blipFill>
        <p:spPr>
          <a:xfrm>
            <a:off x="0" y="5269254"/>
            <a:ext cx="3941852" cy="16023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g2a07caa4808_0_27"/>
          <p:cNvSpPr/>
          <p:nvPr/>
        </p:nvSpPr>
        <p:spPr>
          <a:xfrm>
            <a:off x="0" y="-13617"/>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g2a07caa4808_0_27"/>
          <p:cNvSpPr/>
          <p:nvPr/>
        </p:nvSpPr>
        <p:spPr>
          <a:xfrm rot="3967157" flipH="1">
            <a:off x="8631346" y="490521"/>
            <a:ext cx="2987893" cy="2987893"/>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3" name="Google Shape;123;g2a07caa4808_0_27"/>
          <p:cNvSpPr txBox="1">
            <a:spLocks noGrp="1"/>
          </p:cNvSpPr>
          <p:nvPr>
            <p:ph type="title"/>
          </p:nvPr>
        </p:nvSpPr>
        <p:spPr>
          <a:xfrm>
            <a:off x="5666350" y="98500"/>
            <a:ext cx="5535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err="1"/>
              <a:t>Hungary</a:t>
            </a:r>
            <a:r>
              <a:rPr lang="it-IT" dirty="0"/>
              <a:t>:</a:t>
            </a:r>
            <a:endParaRPr dirty="0"/>
          </a:p>
          <a:p>
            <a:pPr marL="0" lvl="0" indent="0" algn="l" rtl="0">
              <a:lnSpc>
                <a:spcPct val="90000"/>
              </a:lnSpc>
              <a:spcBef>
                <a:spcPts val="0"/>
              </a:spcBef>
              <a:spcAft>
                <a:spcPts val="0"/>
              </a:spcAft>
              <a:buClr>
                <a:schemeClr val="dk1"/>
              </a:buClr>
              <a:buSzPts val="4400"/>
              <a:buFont typeface="Calibri"/>
              <a:buNone/>
            </a:pPr>
            <a:r>
              <a:rPr lang="it-IT" dirty="0" err="1"/>
              <a:t>You</a:t>
            </a:r>
            <a:r>
              <a:rPr lang="it-IT" dirty="0"/>
              <a:t> are </a:t>
            </a:r>
            <a:r>
              <a:rPr lang="it-IT" dirty="0" err="1"/>
              <a:t>Enough</a:t>
            </a:r>
            <a:endParaRPr dirty="0"/>
          </a:p>
        </p:txBody>
      </p:sp>
      <p:sp>
        <p:nvSpPr>
          <p:cNvPr id="124" name="Google Shape;124;g2a07caa4808_0_27"/>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g2a07caa4808_0_27"/>
          <p:cNvSpPr txBox="1">
            <a:spLocks noGrp="1"/>
          </p:cNvSpPr>
          <p:nvPr>
            <p:ph type="body" idx="1"/>
          </p:nvPr>
        </p:nvSpPr>
        <p:spPr>
          <a:xfrm>
            <a:off x="5663650" y="1424200"/>
            <a:ext cx="5929200" cy="4922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n-US" sz="1400" dirty="0">
                <a:latin typeface="Arial"/>
                <a:ea typeface="Arial"/>
                <a:cs typeface="Arial"/>
                <a:sym typeface="Arial"/>
              </a:rPr>
              <a:t>Reflecting on the educational opportunities that exist for adolescent boys from disadvantaged backgrounds, the game is born that makes them aware of their being Superheroes. </a:t>
            </a:r>
          </a:p>
          <a:p>
            <a:pPr marL="0" lvl="0" indent="0" algn="just" rtl="0">
              <a:lnSpc>
                <a:spcPct val="100000"/>
              </a:lnSpc>
              <a:spcBef>
                <a:spcPts val="0"/>
              </a:spcBef>
              <a:spcAft>
                <a:spcPts val="0"/>
              </a:spcAft>
              <a:buNone/>
            </a:pPr>
            <a:endParaRPr lang="en-US" sz="1400" dirty="0">
              <a:latin typeface="Arial"/>
              <a:ea typeface="Arial"/>
              <a:cs typeface="Arial"/>
              <a:sym typeface="Arial"/>
            </a:endParaRPr>
          </a:p>
          <a:p>
            <a:pPr marL="0" lvl="0" indent="0" algn="just" rtl="0">
              <a:lnSpc>
                <a:spcPct val="100000"/>
              </a:lnSpc>
              <a:spcBef>
                <a:spcPts val="0"/>
              </a:spcBef>
              <a:spcAft>
                <a:spcPts val="0"/>
              </a:spcAft>
              <a:buNone/>
            </a:pPr>
            <a:r>
              <a:rPr lang="en-US" sz="1400" dirty="0">
                <a:latin typeface="Arial"/>
                <a:ea typeface="Arial"/>
                <a:cs typeface="Arial"/>
                <a:sym typeface="Arial"/>
              </a:rPr>
              <a:t>Based on the cooperative method of active listening and the support of a game master, the boys learn that they "are enough": their personal values, strength and unique individuality are the greatest adventure and the most challenging task they will ever have in life.</a:t>
            </a:r>
          </a:p>
          <a:p>
            <a:pPr marL="0" lvl="0" indent="0" algn="just" rtl="0">
              <a:lnSpc>
                <a:spcPct val="100000"/>
              </a:lnSpc>
              <a:spcBef>
                <a:spcPts val="0"/>
              </a:spcBef>
              <a:spcAft>
                <a:spcPts val="0"/>
              </a:spcAft>
              <a:buNone/>
            </a:pPr>
            <a:endParaRPr sz="1400" dirty="0">
              <a:latin typeface="Arial"/>
              <a:ea typeface="Arial"/>
              <a:cs typeface="Arial"/>
              <a:sym typeface="Arial"/>
            </a:endParaRPr>
          </a:p>
          <a:p>
            <a:pPr marL="0" lvl="0" indent="0" algn="just" rtl="0">
              <a:lnSpc>
                <a:spcPct val="100000"/>
              </a:lnSpc>
              <a:spcBef>
                <a:spcPts val="0"/>
              </a:spcBef>
              <a:spcAft>
                <a:spcPts val="0"/>
              </a:spcAft>
              <a:buNone/>
            </a:pPr>
            <a:endParaRPr sz="1400" dirty="0">
              <a:latin typeface="Arial"/>
              <a:ea typeface="Arial"/>
              <a:cs typeface="Arial"/>
              <a:sym typeface="Arial"/>
            </a:endParaRPr>
          </a:p>
          <a:p>
            <a:pPr marL="0" lvl="0" indent="0" algn="just" rtl="0">
              <a:lnSpc>
                <a:spcPct val="100000"/>
              </a:lnSpc>
              <a:spcBef>
                <a:spcPts val="0"/>
              </a:spcBef>
              <a:spcAft>
                <a:spcPts val="0"/>
              </a:spcAft>
              <a:buNone/>
            </a:pPr>
            <a:r>
              <a:rPr lang="en-US" sz="1400" dirty="0">
                <a:latin typeface="Arial"/>
                <a:ea typeface="Arial"/>
                <a:cs typeface="Arial"/>
                <a:sym typeface="Arial"/>
              </a:rPr>
              <a:t>A board, eight avatar tokens, varied cards, a die and many colors to throw yourself into self-exploration and start orienting yourself for school and the future.</a:t>
            </a:r>
          </a:p>
          <a:p>
            <a:pPr marL="0" lvl="0" indent="0" algn="just" rtl="0">
              <a:lnSpc>
                <a:spcPct val="100000"/>
              </a:lnSpc>
              <a:spcBef>
                <a:spcPts val="0"/>
              </a:spcBef>
              <a:spcAft>
                <a:spcPts val="0"/>
              </a:spcAft>
              <a:buNone/>
            </a:pPr>
            <a:endParaRPr sz="1400" dirty="0">
              <a:latin typeface="Arial"/>
              <a:ea typeface="Arial"/>
              <a:cs typeface="Arial"/>
              <a:sym typeface="Arial"/>
            </a:endParaRPr>
          </a:p>
          <a:p>
            <a:pPr marL="0" lvl="0" indent="0" algn="just" rtl="0">
              <a:lnSpc>
                <a:spcPct val="100000"/>
              </a:lnSpc>
              <a:spcBef>
                <a:spcPts val="0"/>
              </a:spcBef>
              <a:spcAft>
                <a:spcPts val="0"/>
              </a:spcAft>
              <a:buNone/>
            </a:pPr>
            <a:endParaRPr sz="1400" dirty="0">
              <a:latin typeface="Arial"/>
              <a:ea typeface="Arial"/>
              <a:cs typeface="Arial"/>
              <a:sym typeface="Arial"/>
            </a:endParaRPr>
          </a:p>
          <a:p>
            <a:pPr marL="0" lvl="0" indent="0" algn="just" rtl="0">
              <a:lnSpc>
                <a:spcPct val="100000"/>
              </a:lnSpc>
              <a:spcBef>
                <a:spcPts val="0"/>
              </a:spcBef>
              <a:spcAft>
                <a:spcPts val="0"/>
              </a:spcAft>
              <a:buNone/>
            </a:pPr>
            <a:r>
              <a:rPr lang="en-US" sz="1400" dirty="0">
                <a:latin typeface="Arial"/>
                <a:ea typeface="Arial"/>
                <a:cs typeface="Arial"/>
                <a:sym typeface="Arial"/>
              </a:rPr>
              <a:t>Objectives:</a:t>
            </a:r>
          </a:p>
          <a:p>
            <a:pPr marL="285750" indent="-285750" algn="just">
              <a:lnSpc>
                <a:spcPct val="100000"/>
              </a:lnSpc>
              <a:spcBef>
                <a:spcPts val="0"/>
              </a:spcBef>
            </a:pPr>
            <a:r>
              <a:rPr lang="en-US" sz="1400" dirty="0">
                <a:latin typeface="Arial"/>
                <a:ea typeface="Arial"/>
                <a:cs typeface="Arial"/>
                <a:sym typeface="Arial"/>
              </a:rPr>
              <a:t>Know your skills and abilities</a:t>
            </a:r>
          </a:p>
          <a:p>
            <a:pPr marL="285750" indent="-285750" algn="just">
              <a:lnSpc>
                <a:spcPct val="100000"/>
              </a:lnSpc>
              <a:spcBef>
                <a:spcPts val="0"/>
              </a:spcBef>
            </a:pPr>
            <a:r>
              <a:rPr lang="en-US" sz="1400" dirty="0">
                <a:latin typeface="Arial"/>
                <a:ea typeface="Arial"/>
                <a:cs typeface="Arial"/>
                <a:sym typeface="Arial"/>
              </a:rPr>
              <a:t>improve self-knowledge, social skills, and develop financial and economic skills</a:t>
            </a:r>
            <a:r>
              <a:rPr lang="it-IT" sz="1400" dirty="0">
                <a:latin typeface="Arial"/>
                <a:ea typeface="Arial"/>
                <a:cs typeface="Arial"/>
                <a:sym typeface="Arial"/>
              </a:rPr>
              <a:t>.</a:t>
            </a:r>
            <a:endParaRPr sz="1400" dirty="0">
              <a:latin typeface="Arial"/>
              <a:ea typeface="Arial"/>
              <a:cs typeface="Arial"/>
              <a:sym typeface="Arial"/>
            </a:endParaRPr>
          </a:p>
          <a:p>
            <a:pPr marL="0" lvl="0" indent="0" algn="just" rtl="0">
              <a:lnSpc>
                <a:spcPct val="100000"/>
              </a:lnSpc>
              <a:spcBef>
                <a:spcPts val="0"/>
              </a:spcBef>
              <a:spcAft>
                <a:spcPts val="0"/>
              </a:spcAft>
              <a:buNone/>
            </a:pPr>
            <a:endParaRPr sz="1724" dirty="0">
              <a:latin typeface="Arial"/>
              <a:ea typeface="Arial"/>
              <a:cs typeface="Arial"/>
              <a:sym typeface="Arial"/>
            </a:endParaRPr>
          </a:p>
        </p:txBody>
      </p:sp>
      <p:pic>
        <p:nvPicPr>
          <p:cNvPr id="126" name="Google Shape;126;g2a07caa4808_0_27"/>
          <p:cNvPicPr preferRelativeResize="0"/>
          <p:nvPr/>
        </p:nvPicPr>
        <p:blipFill>
          <a:blip r:embed="rId3">
            <a:alphaModFix/>
          </a:blip>
          <a:stretch>
            <a:fillRect/>
          </a:stretch>
        </p:blipFill>
        <p:spPr>
          <a:xfrm>
            <a:off x="1460937" y="0"/>
            <a:ext cx="3307919" cy="5150069"/>
          </a:xfrm>
          <a:prstGeom prst="rect">
            <a:avLst/>
          </a:prstGeom>
          <a:noFill/>
          <a:ln>
            <a:noFill/>
          </a:ln>
        </p:spPr>
      </p:pic>
      <p:pic>
        <p:nvPicPr>
          <p:cNvPr id="2" name="Immagine 1" descr="Immagine che contiene testo, Carattere, Elementi grafici, logo&#10;&#10;Descrizione generata automaticamente">
            <a:extLst>
              <a:ext uri="{FF2B5EF4-FFF2-40B4-BE49-F238E27FC236}">
                <a16:creationId xmlns:a16="http://schemas.microsoft.com/office/drawing/2014/main" id="{93A02338-6BAB-48C2-8AD6-EFA86A721B2E}"/>
              </a:ext>
            </a:extLst>
          </p:cNvPr>
          <p:cNvPicPr>
            <a:picLocks noChangeAspect="1"/>
          </p:cNvPicPr>
          <p:nvPr/>
        </p:nvPicPr>
        <p:blipFill>
          <a:blip r:embed="rId4"/>
          <a:stretch>
            <a:fillRect/>
          </a:stretch>
        </p:blipFill>
        <p:spPr>
          <a:xfrm>
            <a:off x="0" y="5287995"/>
            <a:ext cx="3941852" cy="16023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g29fe916afb4_0_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g29fe916afb4_0_18"/>
          <p:cNvSpPr/>
          <p:nvPr/>
        </p:nvSpPr>
        <p:spPr>
          <a:xfrm rot="3967157" flipH="1">
            <a:off x="8631346" y="490521"/>
            <a:ext cx="2987893" cy="2987893"/>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 name="Google Shape;133;g29fe916afb4_0_18"/>
          <p:cNvSpPr txBox="1">
            <a:spLocks noGrp="1"/>
          </p:cNvSpPr>
          <p:nvPr>
            <p:ph type="title"/>
          </p:nvPr>
        </p:nvSpPr>
        <p:spPr>
          <a:xfrm>
            <a:off x="6746427" y="155350"/>
            <a:ext cx="45579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it-IT" dirty="0" err="1"/>
              <a:t>Aflatoun</a:t>
            </a:r>
            <a:r>
              <a:rPr lang="it-IT" dirty="0"/>
              <a:t>, </a:t>
            </a:r>
            <a:r>
              <a:rPr lang="it-IT" dirty="0" err="1"/>
              <a:t>Netherland</a:t>
            </a:r>
            <a:r>
              <a:rPr lang="it-IT" dirty="0"/>
              <a:t>:</a:t>
            </a:r>
            <a:endParaRPr dirty="0"/>
          </a:p>
          <a:p>
            <a:pPr marL="0" lvl="0" indent="0" algn="l" rtl="0">
              <a:lnSpc>
                <a:spcPct val="90000"/>
              </a:lnSpc>
              <a:spcBef>
                <a:spcPts val="0"/>
              </a:spcBef>
              <a:spcAft>
                <a:spcPts val="0"/>
              </a:spcAft>
              <a:buClr>
                <a:schemeClr val="dk1"/>
              </a:buClr>
              <a:buSzPts val="4400"/>
              <a:buFont typeface="Calibri"/>
              <a:buNone/>
            </a:pPr>
            <a:r>
              <a:rPr lang="it-IT" dirty="0"/>
              <a:t>Smart Spender</a:t>
            </a:r>
            <a:endParaRPr dirty="0"/>
          </a:p>
        </p:txBody>
      </p:sp>
      <p:sp>
        <p:nvSpPr>
          <p:cNvPr id="134" name="Google Shape;134;g29fe916afb4_0_18"/>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g29fe916afb4_0_18"/>
          <p:cNvSpPr txBox="1">
            <a:spLocks noGrp="1"/>
          </p:cNvSpPr>
          <p:nvPr>
            <p:ph type="body" idx="1"/>
          </p:nvPr>
        </p:nvSpPr>
        <p:spPr>
          <a:xfrm>
            <a:off x="6746425" y="2188395"/>
            <a:ext cx="4885500" cy="3706179"/>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0"/>
              </a:spcBef>
              <a:spcAft>
                <a:spcPts val="0"/>
              </a:spcAft>
              <a:buClr>
                <a:schemeClr val="dk1"/>
              </a:buClr>
              <a:buSzPts val="1018"/>
              <a:buNone/>
            </a:pPr>
            <a:r>
              <a:rPr lang="en-US" sz="1400" dirty="0">
                <a:latin typeface="Arial"/>
                <a:ea typeface="Arial"/>
                <a:cs typeface="Arial"/>
                <a:sym typeface="Arial"/>
              </a:rPr>
              <a:t>Holland is a game for everyone; It will allow players to experience spending and saving in a fun and interactive way. Learn how to make smart decisions and gain awareness of the community and the environment</a:t>
            </a:r>
            <a:r>
              <a:rPr lang="it-IT" sz="1400" dirty="0">
                <a:latin typeface="Arial"/>
                <a:ea typeface="Arial"/>
                <a:cs typeface="Arial"/>
                <a:sym typeface="Arial"/>
              </a:rPr>
              <a:t>. </a:t>
            </a:r>
          </a:p>
          <a:p>
            <a:pPr marL="0" lvl="0" indent="0" algn="just" rtl="0">
              <a:lnSpc>
                <a:spcPct val="95000"/>
              </a:lnSpc>
              <a:spcBef>
                <a:spcPts val="0"/>
              </a:spcBef>
              <a:spcAft>
                <a:spcPts val="0"/>
              </a:spcAft>
              <a:buClr>
                <a:schemeClr val="dk1"/>
              </a:buClr>
              <a:buSzPts val="1018"/>
              <a:buNone/>
            </a:pPr>
            <a:endParaRPr lang="it-IT" sz="1400" dirty="0">
              <a:latin typeface="Arial"/>
              <a:ea typeface="Arial"/>
              <a:cs typeface="Arial"/>
              <a:sym typeface="Arial"/>
            </a:endParaRPr>
          </a:p>
          <a:p>
            <a:pPr marL="0" lvl="0" indent="0" algn="just" rtl="0">
              <a:lnSpc>
                <a:spcPct val="95000"/>
              </a:lnSpc>
              <a:spcBef>
                <a:spcPts val="0"/>
              </a:spcBef>
              <a:spcAft>
                <a:spcPts val="0"/>
              </a:spcAft>
              <a:buClr>
                <a:schemeClr val="dk1"/>
              </a:buClr>
              <a:buSzPts val="1018"/>
              <a:buNone/>
            </a:pPr>
            <a:endParaRPr sz="1400" dirty="0">
              <a:latin typeface="Arial"/>
              <a:ea typeface="Arial"/>
              <a:cs typeface="Arial"/>
              <a:sym typeface="Arial"/>
            </a:endParaRPr>
          </a:p>
          <a:p>
            <a:pPr marL="0" lvl="0" indent="0" algn="just" rtl="0">
              <a:lnSpc>
                <a:spcPct val="95000"/>
              </a:lnSpc>
              <a:spcBef>
                <a:spcPts val="0"/>
              </a:spcBef>
              <a:spcAft>
                <a:spcPts val="0"/>
              </a:spcAft>
              <a:buClr>
                <a:schemeClr val="dk1"/>
              </a:buClr>
              <a:buSzPts val="1018"/>
              <a:buNone/>
            </a:pPr>
            <a:r>
              <a:rPr lang="en-US" sz="1400" dirty="0">
                <a:latin typeface="Arial"/>
                <a:ea typeface="Arial"/>
                <a:cs typeface="Arial"/>
                <a:sym typeface="Arial"/>
              </a:rPr>
              <a:t>Everything starts and revolves around being SMART: a board, cards and pawns, but the role of the Bank is fundamental, distributing and managing points and money.</a:t>
            </a:r>
          </a:p>
          <a:p>
            <a:pPr marL="0" lvl="0" indent="0" algn="just" rtl="0">
              <a:lnSpc>
                <a:spcPct val="95000"/>
              </a:lnSpc>
              <a:spcBef>
                <a:spcPts val="0"/>
              </a:spcBef>
              <a:spcAft>
                <a:spcPts val="0"/>
              </a:spcAft>
              <a:buClr>
                <a:schemeClr val="dk1"/>
              </a:buClr>
              <a:buSzPts val="1018"/>
              <a:buNone/>
            </a:pPr>
            <a:endParaRPr sz="1400" dirty="0">
              <a:latin typeface="Arial"/>
              <a:ea typeface="Arial"/>
              <a:cs typeface="Arial"/>
              <a:sym typeface="Arial"/>
            </a:endParaRPr>
          </a:p>
          <a:p>
            <a:pPr marL="0" lvl="0" indent="0" algn="just" rtl="0">
              <a:lnSpc>
                <a:spcPct val="95000"/>
              </a:lnSpc>
              <a:spcBef>
                <a:spcPts val="0"/>
              </a:spcBef>
              <a:spcAft>
                <a:spcPts val="0"/>
              </a:spcAft>
              <a:buClr>
                <a:schemeClr val="dk1"/>
              </a:buClr>
              <a:buSzPts val="1018"/>
              <a:buNone/>
            </a:pPr>
            <a:endParaRPr sz="1400" dirty="0">
              <a:latin typeface="Arial"/>
              <a:ea typeface="Arial"/>
              <a:cs typeface="Arial"/>
              <a:sym typeface="Arial"/>
            </a:endParaRPr>
          </a:p>
          <a:p>
            <a:pPr marL="0" lvl="0" indent="0" algn="just" rtl="0">
              <a:lnSpc>
                <a:spcPct val="95000"/>
              </a:lnSpc>
              <a:spcBef>
                <a:spcPts val="0"/>
              </a:spcBef>
              <a:spcAft>
                <a:spcPts val="0"/>
              </a:spcAft>
              <a:buClr>
                <a:schemeClr val="dk1"/>
              </a:buClr>
              <a:buSzPts val="1018"/>
              <a:buNone/>
            </a:pPr>
            <a:r>
              <a:rPr lang="en-US" sz="1400" dirty="0">
                <a:latin typeface="Arial"/>
                <a:ea typeface="Arial"/>
                <a:cs typeface="Arial"/>
                <a:sym typeface="Arial"/>
              </a:rPr>
              <a:t>What's the goal?</a:t>
            </a:r>
          </a:p>
          <a:p>
            <a:pPr marL="0" lvl="0" indent="0" algn="just" rtl="0">
              <a:lnSpc>
                <a:spcPct val="95000"/>
              </a:lnSpc>
              <a:spcBef>
                <a:spcPts val="0"/>
              </a:spcBef>
              <a:spcAft>
                <a:spcPts val="0"/>
              </a:spcAft>
              <a:buClr>
                <a:schemeClr val="dk1"/>
              </a:buClr>
              <a:buSzPts val="1018"/>
              <a:buNone/>
            </a:pPr>
            <a:r>
              <a:rPr lang="en-US" sz="1400" dirty="0">
                <a:latin typeface="Arial"/>
                <a:ea typeface="Arial"/>
                <a:cs typeface="Arial"/>
                <a:sym typeface="Arial"/>
              </a:rPr>
              <a:t>Complete your mission by earning the amount of smarts (fictitious currency for this game) and green and social points on the Mission Card.</a:t>
            </a:r>
          </a:p>
          <a:p>
            <a:pPr marL="0" lvl="0" indent="0" algn="just" rtl="0">
              <a:lnSpc>
                <a:spcPct val="95000"/>
              </a:lnSpc>
              <a:spcBef>
                <a:spcPts val="0"/>
              </a:spcBef>
              <a:spcAft>
                <a:spcPts val="0"/>
              </a:spcAft>
              <a:buClr>
                <a:schemeClr val="dk1"/>
              </a:buClr>
              <a:buSzPts val="1018"/>
              <a:buNone/>
            </a:pPr>
            <a:endParaRPr sz="1779" dirty="0">
              <a:latin typeface="Arial"/>
              <a:ea typeface="Arial"/>
              <a:cs typeface="Arial"/>
              <a:sym typeface="Arial"/>
            </a:endParaRPr>
          </a:p>
        </p:txBody>
      </p:sp>
      <p:pic>
        <p:nvPicPr>
          <p:cNvPr id="136" name="Google Shape;136;g29fe916afb4_0_18"/>
          <p:cNvPicPr preferRelativeResize="0"/>
          <p:nvPr/>
        </p:nvPicPr>
        <p:blipFill>
          <a:blip r:embed="rId3">
            <a:alphaModFix/>
          </a:blip>
          <a:stretch>
            <a:fillRect/>
          </a:stretch>
        </p:blipFill>
        <p:spPr>
          <a:xfrm>
            <a:off x="657574" y="155350"/>
            <a:ext cx="5837890" cy="4444500"/>
          </a:xfrm>
          <a:prstGeom prst="rect">
            <a:avLst/>
          </a:prstGeom>
          <a:noFill/>
          <a:ln>
            <a:noFill/>
          </a:ln>
        </p:spPr>
      </p:pic>
      <p:pic>
        <p:nvPicPr>
          <p:cNvPr id="2" name="Immagine 1" descr="Immagine che contiene testo, Carattere, Elementi grafici, logo&#10;&#10;Descrizione generata automaticamente">
            <a:extLst>
              <a:ext uri="{FF2B5EF4-FFF2-40B4-BE49-F238E27FC236}">
                <a16:creationId xmlns:a16="http://schemas.microsoft.com/office/drawing/2014/main" id="{DD2AE364-8D6A-EF10-7156-E5C4D9DD8CA2}"/>
              </a:ext>
            </a:extLst>
          </p:cNvPr>
          <p:cNvPicPr>
            <a:picLocks noChangeAspect="1"/>
          </p:cNvPicPr>
          <p:nvPr/>
        </p:nvPicPr>
        <p:blipFill>
          <a:blip r:embed="rId4"/>
          <a:stretch>
            <a:fillRect/>
          </a:stretch>
        </p:blipFill>
        <p:spPr>
          <a:xfrm>
            <a:off x="0" y="5371018"/>
            <a:ext cx="3941852" cy="16023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3" name="Google Shape;143;p4"/>
          <p:cNvSpPr txBox="1">
            <a:spLocks noGrp="1"/>
          </p:cNvSpPr>
          <p:nvPr>
            <p:ph type="title"/>
          </p:nvPr>
        </p:nvSpPr>
        <p:spPr>
          <a:xfrm>
            <a:off x="6797075" y="166000"/>
            <a:ext cx="4998300" cy="101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dirty="0" err="1"/>
              <a:t>Slovakia</a:t>
            </a:r>
            <a:r>
              <a:rPr lang="it-IT" dirty="0"/>
              <a:t>:</a:t>
            </a:r>
            <a:endParaRPr dirty="0"/>
          </a:p>
          <a:p>
            <a:pPr marL="0" lvl="0" indent="0" algn="l" rtl="0">
              <a:lnSpc>
                <a:spcPct val="90000"/>
              </a:lnSpc>
              <a:spcBef>
                <a:spcPts val="0"/>
              </a:spcBef>
              <a:spcAft>
                <a:spcPts val="0"/>
              </a:spcAft>
              <a:buClr>
                <a:schemeClr val="dk1"/>
              </a:buClr>
              <a:buSzPct val="100000"/>
              <a:buFont typeface="Calibri"/>
              <a:buNone/>
            </a:pPr>
            <a:r>
              <a:rPr lang="it-IT" dirty="0" err="1"/>
              <a:t>Important</a:t>
            </a:r>
            <a:r>
              <a:rPr lang="it-IT" dirty="0"/>
              <a:t> </a:t>
            </a:r>
            <a:r>
              <a:rPr lang="it-IT" dirty="0" err="1"/>
              <a:t>Decisions</a:t>
            </a:r>
            <a:endParaRPr dirty="0"/>
          </a:p>
        </p:txBody>
      </p:sp>
      <p:sp>
        <p:nvSpPr>
          <p:cNvPr id="144" name="Google Shape;144;p4"/>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txBox="1">
            <a:spLocks noGrp="1"/>
          </p:cNvSpPr>
          <p:nvPr>
            <p:ph type="body" idx="1"/>
          </p:nvPr>
        </p:nvSpPr>
        <p:spPr>
          <a:xfrm>
            <a:off x="6679100" y="1159125"/>
            <a:ext cx="5287800" cy="53013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1050"/>
              <a:buNone/>
            </a:pPr>
            <a:r>
              <a:rPr lang="en-US" sz="1400" dirty="0">
                <a:latin typeface="Arial"/>
                <a:ea typeface="Arial"/>
                <a:cs typeface="Arial"/>
                <a:sym typeface="Arial"/>
              </a:rPr>
              <a:t>Starting from the crucial social context of the territory, the team creates and develops a collaborative game, based instead of competition, on the key concepts of: time, empathy and collaboration.</a:t>
            </a:r>
          </a:p>
          <a:p>
            <a:pPr marL="0" lvl="0" indent="0" algn="l" rtl="0">
              <a:lnSpc>
                <a:spcPct val="70000"/>
              </a:lnSpc>
              <a:spcBef>
                <a:spcPts val="1000"/>
              </a:spcBef>
              <a:spcAft>
                <a:spcPts val="0"/>
              </a:spcAft>
              <a:buClr>
                <a:schemeClr val="dk1"/>
              </a:buClr>
              <a:buSzPts val="1050"/>
              <a:buNone/>
            </a:pPr>
            <a:endParaRPr sz="1400" dirty="0">
              <a:latin typeface="Arial"/>
              <a:ea typeface="Arial"/>
              <a:cs typeface="Arial"/>
              <a:sym typeface="Arial"/>
            </a:endParaRPr>
          </a:p>
          <a:p>
            <a:pPr marL="0" lvl="0" indent="0" algn="l" rtl="0">
              <a:lnSpc>
                <a:spcPct val="70000"/>
              </a:lnSpc>
              <a:spcBef>
                <a:spcPts val="1000"/>
              </a:spcBef>
              <a:spcAft>
                <a:spcPts val="0"/>
              </a:spcAft>
              <a:buClr>
                <a:schemeClr val="dk1"/>
              </a:buClr>
              <a:buSzPts val="630"/>
              <a:buNone/>
            </a:pPr>
            <a:r>
              <a:rPr lang="en-US" sz="1400" dirty="0">
                <a:latin typeface="Arial"/>
                <a:ea typeface="Arial"/>
                <a:cs typeface="Arial"/>
                <a:sym typeface="Arial"/>
              </a:rPr>
              <a:t>A board, cards, pawns and dice, everyone has a role in this society. Participants learn to manage their time and money, think about what is important to their lives, and learn to focus not only on themselves, but also on the fate of other people and the impact that different life circumstances might have.</a:t>
            </a:r>
          </a:p>
          <a:p>
            <a:pPr marL="0" lvl="0" indent="0" algn="l" rtl="0">
              <a:lnSpc>
                <a:spcPct val="70000"/>
              </a:lnSpc>
              <a:spcBef>
                <a:spcPts val="1000"/>
              </a:spcBef>
              <a:spcAft>
                <a:spcPts val="0"/>
              </a:spcAft>
              <a:buClr>
                <a:schemeClr val="dk1"/>
              </a:buClr>
              <a:buSzPts val="630"/>
              <a:buNone/>
            </a:pPr>
            <a:endParaRPr lang="en-US" sz="1400" dirty="0">
              <a:latin typeface="Arial"/>
              <a:ea typeface="Arial"/>
              <a:cs typeface="Arial"/>
              <a:sym typeface="Arial"/>
            </a:endParaRPr>
          </a:p>
          <a:p>
            <a:pPr marL="0" lvl="0" indent="0" algn="l" rtl="0">
              <a:lnSpc>
                <a:spcPct val="70000"/>
              </a:lnSpc>
              <a:spcBef>
                <a:spcPts val="1000"/>
              </a:spcBef>
              <a:spcAft>
                <a:spcPts val="0"/>
              </a:spcAft>
              <a:buClr>
                <a:schemeClr val="dk1"/>
              </a:buClr>
              <a:buSzPts val="630"/>
              <a:buNone/>
            </a:pPr>
            <a:r>
              <a:rPr lang="en-US" sz="1400" dirty="0">
                <a:latin typeface="Arial"/>
                <a:ea typeface="Arial"/>
                <a:cs typeface="Arial"/>
                <a:sym typeface="Arial"/>
              </a:rPr>
              <a:t>Objectives:</a:t>
            </a:r>
          </a:p>
          <a:p>
            <a:pPr marL="285750" indent="-285750">
              <a:lnSpc>
                <a:spcPct val="70000"/>
              </a:lnSpc>
              <a:buSzPts val="630"/>
            </a:pPr>
            <a:r>
              <a:rPr lang="en-US" sz="1400" dirty="0">
                <a:latin typeface="Arial"/>
                <a:ea typeface="Arial"/>
                <a:cs typeface="Arial"/>
                <a:sym typeface="Arial"/>
              </a:rPr>
              <a:t>Learn how to spend, earn and save money, </a:t>
            </a:r>
          </a:p>
          <a:p>
            <a:pPr marL="285750" indent="-285750">
              <a:lnSpc>
                <a:spcPct val="70000"/>
              </a:lnSpc>
              <a:buSzPts val="630"/>
            </a:pPr>
            <a:r>
              <a:rPr lang="en-US" sz="1400" dirty="0">
                <a:latin typeface="Arial"/>
                <a:ea typeface="Arial"/>
                <a:cs typeface="Arial"/>
                <a:sym typeface="Arial"/>
              </a:rPr>
              <a:t>Dealing with positive and negative situations that can impact finances</a:t>
            </a:r>
          </a:p>
          <a:p>
            <a:pPr marL="285750" indent="-285750">
              <a:lnSpc>
                <a:spcPct val="70000"/>
              </a:lnSpc>
              <a:buSzPts val="630"/>
            </a:pPr>
            <a:r>
              <a:rPr lang="en-US" sz="1400" dirty="0">
                <a:latin typeface="Arial"/>
                <a:ea typeface="Arial"/>
                <a:cs typeface="Arial"/>
                <a:sym typeface="Arial"/>
              </a:rPr>
              <a:t>Dealing with different life situations and learning how to </a:t>
            </a:r>
          </a:p>
          <a:p>
            <a:pPr marL="285750" indent="-285750">
              <a:lnSpc>
                <a:spcPct val="70000"/>
              </a:lnSpc>
              <a:buSzPts val="630"/>
            </a:pPr>
            <a:r>
              <a:rPr lang="en-US" sz="1400" dirty="0">
                <a:latin typeface="Arial"/>
                <a:ea typeface="Arial"/>
                <a:cs typeface="Arial"/>
                <a:sym typeface="Arial"/>
              </a:rPr>
              <a:t>understand the different starting points and </a:t>
            </a:r>
          </a:p>
          <a:p>
            <a:pPr marL="285750" indent="-285750">
              <a:lnSpc>
                <a:spcPct val="70000"/>
              </a:lnSpc>
              <a:buSzPts val="630"/>
            </a:pPr>
            <a:r>
              <a:rPr lang="en-US" sz="1400" dirty="0">
                <a:latin typeface="Arial"/>
                <a:ea typeface="Arial"/>
                <a:cs typeface="Arial"/>
                <a:sym typeface="Arial"/>
              </a:rPr>
              <a:t>their impact on people's fates. </a:t>
            </a:r>
          </a:p>
          <a:p>
            <a:pPr marL="285750" indent="-285750">
              <a:lnSpc>
                <a:spcPct val="70000"/>
              </a:lnSpc>
              <a:buSzPts val="630"/>
            </a:pPr>
            <a:r>
              <a:rPr lang="en-US" sz="1400" dirty="0">
                <a:latin typeface="Arial"/>
                <a:ea typeface="Arial"/>
                <a:cs typeface="Arial"/>
                <a:sym typeface="Arial"/>
              </a:rPr>
              <a:t>Learn how to make decisions according to </a:t>
            </a:r>
          </a:p>
          <a:p>
            <a:pPr marL="285750" indent="-285750">
              <a:lnSpc>
                <a:spcPct val="70000"/>
              </a:lnSpc>
              <a:buSzPts val="630"/>
            </a:pPr>
            <a:r>
              <a:rPr lang="en-US" sz="1400" dirty="0">
                <a:latin typeface="Arial"/>
                <a:ea typeface="Arial"/>
                <a:cs typeface="Arial"/>
                <a:sym typeface="Arial"/>
              </a:rPr>
              <a:t>personal needs and to work to the fullest of one's own</a:t>
            </a:r>
          </a:p>
          <a:p>
            <a:pPr marL="285750" indent="-285750">
              <a:lnSpc>
                <a:spcPct val="70000"/>
              </a:lnSpc>
              <a:buSzPts val="630"/>
            </a:pPr>
            <a:r>
              <a:rPr lang="en-US" sz="1400" dirty="0">
                <a:latin typeface="Arial"/>
                <a:ea typeface="Arial"/>
                <a:cs typeface="Arial"/>
                <a:sym typeface="Arial"/>
              </a:rPr>
              <a:t>time available. </a:t>
            </a:r>
          </a:p>
          <a:p>
            <a:pPr marL="285750" indent="-285750">
              <a:lnSpc>
                <a:spcPct val="70000"/>
              </a:lnSpc>
              <a:buSzPts val="630"/>
            </a:pPr>
            <a:r>
              <a:rPr lang="en-US" sz="1400" dirty="0">
                <a:latin typeface="Arial"/>
                <a:ea typeface="Arial"/>
                <a:cs typeface="Arial"/>
                <a:sym typeface="Arial"/>
              </a:rPr>
              <a:t>Become more flexible and develop social skills. </a:t>
            </a:r>
          </a:p>
          <a:p>
            <a:pPr marL="0" lvl="0" indent="0" algn="l" rtl="0">
              <a:lnSpc>
                <a:spcPct val="70000"/>
              </a:lnSpc>
              <a:spcBef>
                <a:spcPts val="1000"/>
              </a:spcBef>
              <a:spcAft>
                <a:spcPts val="0"/>
              </a:spcAft>
              <a:buClr>
                <a:schemeClr val="dk1"/>
              </a:buClr>
              <a:buSzPts val="630"/>
              <a:buNone/>
            </a:pPr>
            <a:endParaRPr sz="1430" dirty="0">
              <a:latin typeface="Arial"/>
              <a:ea typeface="Arial"/>
              <a:cs typeface="Arial"/>
              <a:sym typeface="Arial"/>
            </a:endParaRPr>
          </a:p>
        </p:txBody>
      </p:sp>
      <p:pic>
        <p:nvPicPr>
          <p:cNvPr id="146" name="Google Shape;146;p4"/>
          <p:cNvPicPr preferRelativeResize="0"/>
          <p:nvPr/>
        </p:nvPicPr>
        <p:blipFill>
          <a:blip r:embed="rId3">
            <a:alphaModFix/>
          </a:blip>
          <a:stretch>
            <a:fillRect/>
          </a:stretch>
        </p:blipFill>
        <p:spPr>
          <a:xfrm>
            <a:off x="95857" y="13597"/>
            <a:ext cx="6070370" cy="4726500"/>
          </a:xfrm>
          <a:prstGeom prst="rect">
            <a:avLst/>
          </a:prstGeom>
          <a:noFill/>
          <a:ln>
            <a:noFill/>
          </a:ln>
        </p:spPr>
      </p:pic>
      <p:pic>
        <p:nvPicPr>
          <p:cNvPr id="2" name="Immagine 1" descr="Immagine che contiene testo, Carattere, Elementi grafici, logo&#10;&#10;Descrizione generata automaticamente">
            <a:extLst>
              <a:ext uri="{FF2B5EF4-FFF2-40B4-BE49-F238E27FC236}">
                <a16:creationId xmlns:a16="http://schemas.microsoft.com/office/drawing/2014/main" id="{924FB2A9-6C21-0B74-C100-26B8A204B2FA}"/>
              </a:ext>
            </a:extLst>
          </p:cNvPr>
          <p:cNvPicPr>
            <a:picLocks noChangeAspect="1"/>
          </p:cNvPicPr>
          <p:nvPr/>
        </p:nvPicPr>
        <p:blipFill>
          <a:blip r:embed="rId4"/>
          <a:stretch>
            <a:fillRect/>
          </a:stretch>
        </p:blipFill>
        <p:spPr>
          <a:xfrm>
            <a:off x="0" y="5486409"/>
            <a:ext cx="3407596" cy="13851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g2a07caa4808_0_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g2a07caa4808_0_9"/>
          <p:cNvSpPr/>
          <p:nvPr/>
        </p:nvSpPr>
        <p:spPr>
          <a:xfrm rot="3967157" flipH="1">
            <a:off x="8631346" y="490521"/>
            <a:ext cx="2987893" cy="2987893"/>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3" name="Google Shape;153;g2a07caa4808_0_9"/>
          <p:cNvSpPr txBox="1">
            <a:spLocks noGrp="1"/>
          </p:cNvSpPr>
          <p:nvPr>
            <p:ph type="title"/>
          </p:nvPr>
        </p:nvSpPr>
        <p:spPr>
          <a:xfrm>
            <a:off x="5889300" y="71325"/>
            <a:ext cx="4998300" cy="101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dirty="0"/>
              <a:t>Lithuania:</a:t>
            </a:r>
            <a:endParaRPr dirty="0"/>
          </a:p>
          <a:p>
            <a:pPr marL="0" lvl="0" indent="0" algn="l" rtl="0">
              <a:lnSpc>
                <a:spcPct val="90000"/>
              </a:lnSpc>
              <a:spcBef>
                <a:spcPts val="0"/>
              </a:spcBef>
              <a:spcAft>
                <a:spcPts val="0"/>
              </a:spcAft>
              <a:buClr>
                <a:schemeClr val="dk1"/>
              </a:buClr>
              <a:buSzPct val="100000"/>
              <a:buFont typeface="Calibri"/>
              <a:buNone/>
            </a:pPr>
            <a:r>
              <a:rPr lang="it-IT" dirty="0" err="1"/>
              <a:t>Prosperopolis</a:t>
            </a:r>
            <a:endParaRPr dirty="0"/>
          </a:p>
        </p:txBody>
      </p:sp>
      <p:sp>
        <p:nvSpPr>
          <p:cNvPr id="154" name="Google Shape;154;g2a07caa4808_0_9"/>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g2a07caa4808_0_9"/>
          <p:cNvSpPr txBox="1">
            <a:spLocks noGrp="1"/>
          </p:cNvSpPr>
          <p:nvPr>
            <p:ph type="body" idx="1"/>
          </p:nvPr>
        </p:nvSpPr>
        <p:spPr>
          <a:xfrm>
            <a:off x="5889300" y="1235325"/>
            <a:ext cx="5969700" cy="55513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1400" dirty="0">
                <a:latin typeface="Arial"/>
                <a:ea typeface="Arial"/>
                <a:cs typeface="Arial"/>
                <a:sym typeface="Arial"/>
              </a:rPr>
              <a:t>Drawing inspiration from the real-life experiences of young Lithuanians, the Lithuanian game was developed.</a:t>
            </a:r>
          </a:p>
          <a:p>
            <a:pPr marL="0" lvl="0" indent="0" algn="l" rtl="0">
              <a:lnSpc>
                <a:spcPct val="107916"/>
              </a:lnSpc>
              <a:spcBef>
                <a:spcPts val="0"/>
              </a:spcBef>
              <a:spcAft>
                <a:spcPts val="0"/>
              </a:spcAft>
              <a:buNone/>
            </a:pPr>
            <a:endParaRPr lang="it-IT" sz="1400" dirty="0">
              <a:latin typeface="Arial"/>
              <a:ea typeface="Arial"/>
              <a:cs typeface="Arial"/>
              <a:sym typeface="Arial"/>
            </a:endParaRPr>
          </a:p>
          <a:p>
            <a:pPr marL="0" lvl="0" indent="0" algn="l" rtl="0">
              <a:lnSpc>
                <a:spcPct val="107916"/>
              </a:lnSpc>
              <a:spcBef>
                <a:spcPts val="0"/>
              </a:spcBef>
              <a:spcAft>
                <a:spcPts val="0"/>
              </a:spcAft>
              <a:buNone/>
            </a:pPr>
            <a:r>
              <a:rPr lang="en-US" sz="1400" dirty="0">
                <a:latin typeface="Arial"/>
                <a:ea typeface="Arial"/>
                <a:cs typeface="Arial"/>
                <a:sym typeface="Arial"/>
              </a:rPr>
              <a:t>The narrative develops on the idea of the journey to financial independence, in a collaborative and fun way, incorporating elements of financial decision-making, investing, saving and social interactions</a:t>
            </a:r>
            <a:r>
              <a:rPr lang="it-IT" sz="1400" dirty="0">
                <a:latin typeface="Arial"/>
                <a:ea typeface="Arial"/>
                <a:cs typeface="Arial"/>
                <a:sym typeface="Arial"/>
              </a:rPr>
              <a:t>.</a:t>
            </a:r>
          </a:p>
          <a:p>
            <a:pPr marL="0" lvl="0" indent="0" algn="l" rtl="0">
              <a:lnSpc>
                <a:spcPct val="107916"/>
              </a:lnSpc>
              <a:spcBef>
                <a:spcPts val="0"/>
              </a:spcBef>
              <a:spcAft>
                <a:spcPts val="0"/>
              </a:spcAft>
              <a:buNone/>
            </a:pPr>
            <a:endParaRPr lang="it-IT" sz="1400" dirty="0">
              <a:latin typeface="Arial"/>
              <a:ea typeface="Arial"/>
              <a:cs typeface="Arial"/>
              <a:sym typeface="Arial"/>
            </a:endParaRPr>
          </a:p>
          <a:p>
            <a:pPr marL="0" lvl="0" indent="0" algn="l" rtl="0">
              <a:lnSpc>
                <a:spcPct val="107916"/>
              </a:lnSpc>
              <a:spcBef>
                <a:spcPts val="0"/>
              </a:spcBef>
              <a:spcAft>
                <a:spcPts val="0"/>
              </a:spcAft>
              <a:buNone/>
            </a:pPr>
            <a:r>
              <a:rPr lang="en-US" sz="1400" dirty="0">
                <a:latin typeface="Arial"/>
                <a:ea typeface="Arial"/>
                <a:cs typeface="Arial"/>
                <a:sym typeface="Arial"/>
              </a:rPr>
              <a:t>Kids understand what it means to achieve financial security and formulate a long-term plan, while accumulating social points, through the tasks on the Decisions, Investment, Expenses, Income, Taxes, Savings, and Loan cards. </a:t>
            </a:r>
          </a:p>
          <a:p>
            <a:pPr marL="0" lvl="0" indent="0" algn="l" rtl="0">
              <a:lnSpc>
                <a:spcPct val="107916"/>
              </a:lnSpc>
              <a:spcBef>
                <a:spcPts val="800"/>
              </a:spcBef>
              <a:spcAft>
                <a:spcPts val="0"/>
              </a:spcAft>
              <a:buNone/>
            </a:pPr>
            <a:r>
              <a:rPr lang="en-US" sz="1400" dirty="0">
                <a:latin typeface="Arial"/>
                <a:ea typeface="Arial"/>
                <a:cs typeface="Arial"/>
                <a:sym typeface="Arial"/>
              </a:rPr>
              <a:t>Objectives:</a:t>
            </a:r>
          </a:p>
          <a:p>
            <a:pPr marL="285750" indent="-285750">
              <a:lnSpc>
                <a:spcPct val="107916"/>
              </a:lnSpc>
              <a:spcBef>
                <a:spcPts val="800"/>
              </a:spcBef>
            </a:pPr>
            <a:r>
              <a:rPr lang="en-US" sz="1400" dirty="0">
                <a:latin typeface="Arial"/>
                <a:ea typeface="Arial"/>
                <a:cs typeface="Arial"/>
                <a:sym typeface="Arial"/>
              </a:rPr>
              <a:t>Achieve a balance between wealth and social reputation;</a:t>
            </a:r>
          </a:p>
          <a:p>
            <a:pPr marL="285750" indent="-285750">
              <a:lnSpc>
                <a:spcPct val="107916"/>
              </a:lnSpc>
              <a:spcBef>
                <a:spcPts val="800"/>
              </a:spcBef>
            </a:pPr>
            <a:r>
              <a:rPr lang="en-US" sz="1400" dirty="0">
                <a:latin typeface="Arial"/>
                <a:ea typeface="Arial"/>
                <a:cs typeface="Arial"/>
                <a:sym typeface="Arial"/>
              </a:rPr>
              <a:t>Manage a budget; Investing income over time</a:t>
            </a:r>
          </a:p>
          <a:p>
            <a:pPr marL="285750" indent="-285750">
              <a:lnSpc>
                <a:spcPct val="107916"/>
              </a:lnSpc>
              <a:spcBef>
                <a:spcPts val="800"/>
              </a:spcBef>
            </a:pPr>
            <a:r>
              <a:rPr lang="en-US" sz="1400" dirty="0">
                <a:latin typeface="Arial"/>
                <a:ea typeface="Arial"/>
                <a:cs typeface="Arial"/>
                <a:sym typeface="Arial"/>
              </a:rPr>
              <a:t>Sustainability of expenses; Investment strategies; Tax knowledge;</a:t>
            </a:r>
          </a:p>
          <a:p>
            <a:pPr marL="285750" indent="-285750">
              <a:lnSpc>
                <a:spcPct val="107916"/>
              </a:lnSpc>
              <a:spcBef>
                <a:spcPts val="800"/>
              </a:spcBef>
            </a:pPr>
            <a:r>
              <a:rPr lang="en-US" sz="1400" dirty="0">
                <a:latin typeface="Arial"/>
                <a:ea typeface="Arial"/>
                <a:cs typeface="Arial"/>
                <a:sym typeface="Arial"/>
              </a:rPr>
              <a:t>Saving habits; Debt management; Retirement planning; Risk assessment;</a:t>
            </a:r>
          </a:p>
          <a:p>
            <a:pPr marL="285750" indent="-285750">
              <a:lnSpc>
                <a:spcPct val="107916"/>
              </a:lnSpc>
              <a:spcBef>
                <a:spcPts val="800"/>
              </a:spcBef>
            </a:pPr>
            <a:r>
              <a:rPr lang="en-US" sz="1400" dirty="0">
                <a:latin typeface="Arial"/>
                <a:ea typeface="Arial"/>
                <a:cs typeface="Arial"/>
                <a:sym typeface="Arial"/>
              </a:rPr>
              <a:t>Social Points and the Influence of Social Interactions</a:t>
            </a:r>
          </a:p>
          <a:p>
            <a:pPr marL="285750" indent="-285750">
              <a:lnSpc>
                <a:spcPct val="107916"/>
              </a:lnSpc>
              <a:spcBef>
                <a:spcPts val="800"/>
              </a:spcBef>
            </a:pPr>
            <a:r>
              <a:rPr lang="en-US" sz="1400" dirty="0">
                <a:latin typeface="Arial"/>
                <a:ea typeface="Arial"/>
                <a:cs typeface="Arial"/>
                <a:sym typeface="Arial"/>
              </a:rPr>
              <a:t>Long-term planning</a:t>
            </a:r>
          </a:p>
          <a:p>
            <a:pPr marL="0" lvl="0" indent="0" algn="l" rtl="0">
              <a:lnSpc>
                <a:spcPct val="107916"/>
              </a:lnSpc>
              <a:spcBef>
                <a:spcPts val="800"/>
              </a:spcBef>
              <a:spcAft>
                <a:spcPts val="800"/>
              </a:spcAft>
              <a:buClr>
                <a:schemeClr val="dk1"/>
              </a:buClr>
              <a:buSzPts val="1100"/>
              <a:buFont typeface="Arial"/>
              <a:buNone/>
            </a:pPr>
            <a:endParaRPr sz="1400" dirty="0">
              <a:latin typeface="Arial"/>
              <a:ea typeface="Arial"/>
              <a:cs typeface="Arial"/>
              <a:sym typeface="Arial"/>
            </a:endParaRPr>
          </a:p>
        </p:txBody>
      </p:sp>
      <p:pic>
        <p:nvPicPr>
          <p:cNvPr id="156" name="Google Shape;156;g2a07caa4808_0_9"/>
          <p:cNvPicPr preferRelativeResize="0"/>
          <p:nvPr/>
        </p:nvPicPr>
        <p:blipFill>
          <a:blip r:embed="rId3">
            <a:alphaModFix/>
          </a:blip>
          <a:stretch>
            <a:fillRect/>
          </a:stretch>
        </p:blipFill>
        <p:spPr>
          <a:xfrm>
            <a:off x="472610" y="0"/>
            <a:ext cx="4769439" cy="5034337"/>
          </a:xfrm>
          <a:prstGeom prst="rect">
            <a:avLst/>
          </a:prstGeom>
          <a:noFill/>
          <a:ln>
            <a:noFill/>
          </a:ln>
        </p:spPr>
      </p:pic>
      <p:pic>
        <p:nvPicPr>
          <p:cNvPr id="2" name="Immagine 1" descr="Immagine che contiene testo, Carattere, Elementi grafici, logo&#10;&#10;Descrizione generata automaticamente">
            <a:extLst>
              <a:ext uri="{FF2B5EF4-FFF2-40B4-BE49-F238E27FC236}">
                <a16:creationId xmlns:a16="http://schemas.microsoft.com/office/drawing/2014/main" id="{C2D3CF5E-81FD-81AB-78EC-62598F164FC8}"/>
              </a:ext>
            </a:extLst>
          </p:cNvPr>
          <p:cNvPicPr>
            <a:picLocks noChangeAspect="1"/>
          </p:cNvPicPr>
          <p:nvPr/>
        </p:nvPicPr>
        <p:blipFill>
          <a:blip r:embed="rId4"/>
          <a:stretch>
            <a:fillRect/>
          </a:stretch>
        </p:blipFill>
        <p:spPr>
          <a:xfrm>
            <a:off x="0" y="5391002"/>
            <a:ext cx="3608852" cy="14669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5"/>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3" name="Google Shape;163;p5"/>
          <p:cNvSpPr txBox="1">
            <a:spLocks noGrp="1"/>
          </p:cNvSpPr>
          <p:nvPr>
            <p:ph type="title"/>
          </p:nvPr>
        </p:nvSpPr>
        <p:spPr>
          <a:xfrm>
            <a:off x="7037962" y="98493"/>
            <a:ext cx="5458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Poland: </a:t>
            </a:r>
            <a:endParaRPr dirty="0"/>
          </a:p>
          <a:p>
            <a:pPr marL="0" lvl="0" indent="0" algn="l" rtl="0">
              <a:lnSpc>
                <a:spcPct val="90000"/>
              </a:lnSpc>
              <a:spcBef>
                <a:spcPts val="0"/>
              </a:spcBef>
              <a:spcAft>
                <a:spcPts val="0"/>
              </a:spcAft>
              <a:buClr>
                <a:schemeClr val="dk1"/>
              </a:buClr>
              <a:buSzPts val="4400"/>
              <a:buFont typeface="Calibri"/>
              <a:buNone/>
            </a:pPr>
            <a:r>
              <a:rPr lang="it-IT" dirty="0" err="1"/>
              <a:t>Aflatour</a:t>
            </a:r>
            <a:endParaRPr dirty="0"/>
          </a:p>
        </p:txBody>
      </p:sp>
      <p:sp>
        <p:nvSpPr>
          <p:cNvPr id="164" name="Google Shape;164;p5"/>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
          <p:cNvSpPr txBox="1">
            <a:spLocks noGrp="1"/>
          </p:cNvSpPr>
          <p:nvPr>
            <p:ph type="body" idx="1"/>
          </p:nvPr>
        </p:nvSpPr>
        <p:spPr>
          <a:xfrm>
            <a:off x="7114150" y="1457425"/>
            <a:ext cx="4633800" cy="47196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1000"/>
              </a:spcBef>
              <a:spcAft>
                <a:spcPts val="0"/>
              </a:spcAft>
              <a:buClr>
                <a:schemeClr val="dk1"/>
              </a:buClr>
              <a:buSzPts val="1800"/>
              <a:buNone/>
            </a:pPr>
            <a:r>
              <a:rPr lang="en-US" sz="1400" dirty="0" err="1">
                <a:latin typeface="+mj-lt"/>
              </a:rPr>
              <a:t>AflaTour</a:t>
            </a:r>
            <a:r>
              <a:rPr lang="en-US" sz="1400" dirty="0">
                <a:latin typeface="+mj-lt"/>
              </a:rPr>
              <a:t> was created for kids who like to visit attractions in the biggest cities in Europe. </a:t>
            </a:r>
          </a:p>
          <a:p>
            <a:pPr marL="0" lvl="0" indent="0" algn="just" rtl="0">
              <a:lnSpc>
                <a:spcPct val="100000"/>
              </a:lnSpc>
              <a:spcBef>
                <a:spcPts val="1000"/>
              </a:spcBef>
              <a:spcAft>
                <a:spcPts val="0"/>
              </a:spcAft>
              <a:buClr>
                <a:schemeClr val="dk1"/>
              </a:buClr>
              <a:buSzPts val="1800"/>
              <a:buNone/>
            </a:pPr>
            <a:r>
              <a:rPr lang="en-US" sz="1400" dirty="0">
                <a:latin typeface="+mj-lt"/>
              </a:rPr>
              <a:t>On a budget, you set off on a vacation on 4 wheels, trying to earn funds along the way to pay for tickets to the best attractions. </a:t>
            </a:r>
          </a:p>
          <a:p>
            <a:pPr marL="0" lvl="0" indent="0" algn="just" rtl="0">
              <a:lnSpc>
                <a:spcPct val="100000"/>
              </a:lnSpc>
              <a:spcBef>
                <a:spcPts val="1000"/>
              </a:spcBef>
              <a:spcAft>
                <a:spcPts val="0"/>
              </a:spcAft>
              <a:buClr>
                <a:schemeClr val="dk1"/>
              </a:buClr>
              <a:buSzPts val="1800"/>
              <a:buNone/>
            </a:pPr>
            <a:r>
              <a:rPr lang="it-IT" sz="1400" dirty="0">
                <a:latin typeface="+mj-lt"/>
              </a:rPr>
              <a:t>Si possono caricare altri turisti, acquistare carburante per raggiungere gli obiettivi.</a:t>
            </a:r>
          </a:p>
          <a:p>
            <a:pPr marL="0" lvl="0" indent="0" algn="l" rtl="0">
              <a:lnSpc>
                <a:spcPct val="100000"/>
              </a:lnSpc>
              <a:spcBef>
                <a:spcPts val="1000"/>
              </a:spcBef>
              <a:spcAft>
                <a:spcPts val="0"/>
              </a:spcAft>
              <a:buClr>
                <a:schemeClr val="dk1"/>
              </a:buClr>
              <a:buSzPts val="1800"/>
              <a:buNone/>
            </a:pPr>
            <a:r>
              <a:rPr lang="en-US" sz="1400" dirty="0">
                <a:latin typeface="+mj-lt"/>
              </a:rPr>
              <a:t>It's a simple and interactive game, where you learn strategic thinking and long-term expense planning. </a:t>
            </a:r>
          </a:p>
          <a:p>
            <a:pPr marL="0" lvl="0" indent="0" algn="l" rtl="0">
              <a:lnSpc>
                <a:spcPct val="100000"/>
              </a:lnSpc>
              <a:spcBef>
                <a:spcPts val="1000"/>
              </a:spcBef>
              <a:spcAft>
                <a:spcPts val="0"/>
              </a:spcAft>
              <a:buClr>
                <a:schemeClr val="dk1"/>
              </a:buClr>
              <a:buSzPts val="1800"/>
              <a:buNone/>
            </a:pPr>
            <a:r>
              <a:rPr lang="en-US" sz="1400" dirty="0">
                <a:latin typeface="+mj-lt"/>
              </a:rPr>
              <a:t>Objectives:</a:t>
            </a:r>
          </a:p>
          <a:p>
            <a:pPr marL="285750" indent="-285750">
              <a:lnSpc>
                <a:spcPct val="100000"/>
              </a:lnSpc>
            </a:pPr>
            <a:r>
              <a:rPr lang="en-US" sz="1400" dirty="0">
                <a:latin typeface="+mj-lt"/>
              </a:rPr>
              <a:t>Learning European Geography</a:t>
            </a:r>
          </a:p>
          <a:p>
            <a:pPr marL="285750" indent="-285750">
              <a:lnSpc>
                <a:spcPct val="100000"/>
              </a:lnSpc>
            </a:pPr>
            <a:r>
              <a:rPr lang="en-US" sz="1400" dirty="0">
                <a:latin typeface="+mj-lt"/>
              </a:rPr>
              <a:t>Competitiveness and collaboration</a:t>
            </a:r>
          </a:p>
          <a:p>
            <a:pPr marL="285750" indent="-285750">
              <a:lnSpc>
                <a:spcPct val="100000"/>
              </a:lnSpc>
            </a:pPr>
            <a:r>
              <a:rPr lang="en-US" sz="1400" dirty="0">
                <a:latin typeface="+mj-lt"/>
              </a:rPr>
              <a:t>Budget planning</a:t>
            </a:r>
          </a:p>
          <a:p>
            <a:pPr marL="285750" indent="-285750">
              <a:lnSpc>
                <a:spcPct val="100000"/>
              </a:lnSpc>
            </a:pPr>
            <a:r>
              <a:rPr lang="en-US" sz="1400" dirty="0">
                <a:latin typeface="+mj-lt"/>
              </a:rPr>
              <a:t>Strategy for achieving goals </a:t>
            </a:r>
          </a:p>
        </p:txBody>
      </p:sp>
      <p:pic>
        <p:nvPicPr>
          <p:cNvPr id="166" name="Google Shape;166;p5"/>
          <p:cNvPicPr preferRelativeResize="0"/>
          <p:nvPr/>
        </p:nvPicPr>
        <p:blipFill>
          <a:blip r:embed="rId3">
            <a:alphaModFix/>
          </a:blip>
          <a:stretch>
            <a:fillRect/>
          </a:stretch>
        </p:blipFill>
        <p:spPr>
          <a:xfrm>
            <a:off x="585384" y="0"/>
            <a:ext cx="6356721" cy="4719626"/>
          </a:xfrm>
          <a:prstGeom prst="rect">
            <a:avLst/>
          </a:prstGeom>
          <a:noFill/>
          <a:ln>
            <a:noFill/>
          </a:ln>
        </p:spPr>
      </p:pic>
      <p:pic>
        <p:nvPicPr>
          <p:cNvPr id="2" name="Immagine 1" descr="Immagine che contiene testo, Carattere, Elementi grafici, logo&#10;&#10;Descrizione generata automaticamente">
            <a:extLst>
              <a:ext uri="{FF2B5EF4-FFF2-40B4-BE49-F238E27FC236}">
                <a16:creationId xmlns:a16="http://schemas.microsoft.com/office/drawing/2014/main" id="{202ECFE0-1B09-A356-4C54-5E44B1B0BECE}"/>
              </a:ext>
            </a:extLst>
          </p:cNvPr>
          <p:cNvPicPr>
            <a:picLocks noChangeAspect="1"/>
          </p:cNvPicPr>
          <p:nvPr/>
        </p:nvPicPr>
        <p:blipFill>
          <a:blip r:embed="rId4"/>
          <a:stretch>
            <a:fillRect/>
          </a:stretch>
        </p:blipFill>
        <p:spPr>
          <a:xfrm>
            <a:off x="0" y="5486400"/>
            <a:ext cx="3374169" cy="1371600"/>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1198</Words>
  <Application>Microsoft Macintosh PowerPoint</Application>
  <PresentationFormat>Widescreen</PresentationFormat>
  <Paragraphs>123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Tema di Office</vt:lpstr>
      <vt:lpstr>Aflagame Project</vt:lpstr>
      <vt:lpstr>Project Aflagame</vt:lpstr>
      <vt:lpstr>Project Aflagame</vt:lpstr>
      <vt:lpstr>IG Students, Italy: Aha!Money</vt:lpstr>
      <vt:lpstr>Hungary: You are Enough</vt:lpstr>
      <vt:lpstr>Aflatoun, Netherland: Smart Spender</vt:lpstr>
      <vt:lpstr>Slovakia: Important Decisions</vt:lpstr>
      <vt:lpstr>Lithuania: Prosperopolis</vt:lpstr>
      <vt:lpstr>Poland:  Aflatour</vt:lpstr>
      <vt:lpstr>Project Aflagame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Aflagame</dc:title>
  <dc:creator>Antonella D'Antonio</dc:creator>
  <cp:lastModifiedBy>Bori Baráth</cp:lastModifiedBy>
  <cp:revision>3</cp:revision>
  <dcterms:created xsi:type="dcterms:W3CDTF">2023-11-20T11:00:30Z</dcterms:created>
  <dcterms:modified xsi:type="dcterms:W3CDTF">2024-01-31T10:24:11Z</dcterms:modified>
</cp:coreProperties>
</file>